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71" r:id="rId4"/>
    <p:sldId id="259" r:id="rId5"/>
    <p:sldId id="263" r:id="rId6"/>
    <p:sldId id="266" r:id="rId7"/>
    <p:sldId id="265" r:id="rId8"/>
    <p:sldId id="261" r:id="rId9"/>
    <p:sldId id="264" r:id="rId10"/>
    <p:sldId id="267" r:id="rId11"/>
  </p:sldIdLst>
  <p:sldSz cx="18288000" cy="10287000"/>
  <p:notesSz cx="6858000" cy="9144000"/>
  <p:embeddedFontLst>
    <p:embeddedFont>
      <p:font typeface="Aileron Heavy" panose="020B0604020202020204" charset="0"/>
      <p:regular r:id="rId13"/>
      <p:bold r:id="rId14"/>
    </p:embeddedFont>
    <p:embeddedFont>
      <p:font typeface="Aileron Heavy Bold" panose="020B0604020202020204" charset="0"/>
      <p:regular r:id="rId15"/>
      <p:bold r:id="rId16"/>
    </p:embeddedFont>
    <p:embeddedFont>
      <p:font typeface="Aileron Regular" panose="020B0604020202020204" charset="0"/>
      <p:regular r:id="rId17"/>
    </p:embeddedFont>
    <p:embeddedFont>
      <p:font typeface="Aileron Regular Bold" panose="020B0604020202020204" charset="0"/>
      <p:regular r:id="rId18"/>
      <p:bold r:id="rId19"/>
    </p:embeddedFont>
    <p:embeddedFont>
      <p:font typeface="Aileron Regular Italics" panose="020B0604020202020204" charset="0"/>
      <p:regular r:id="rId20"/>
      <p:italic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Georgia" panose="02040502050405020303"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38A3"/>
    <a:srgbClr val="45ECF0"/>
    <a:srgbClr val="D0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1" autoAdjust="0"/>
    <p:restoredTop sz="86211" autoAdjust="0"/>
  </p:normalViewPr>
  <p:slideViewPr>
    <p:cSldViewPr>
      <p:cViewPr varScale="1">
        <p:scale>
          <a:sx n="53" d="100"/>
          <a:sy n="53" d="100"/>
        </p:scale>
        <p:origin x="785"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A528F-9226-1741-85C8-65FE4D3309FA}"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DD940-74CA-AE48-B265-8720287BADFA}" type="slidenum">
              <a:rPr lang="en-US" smtClean="0"/>
              <a:t>‹#›</a:t>
            </a:fld>
            <a:endParaRPr lang="en-US"/>
          </a:p>
        </p:txBody>
      </p:sp>
    </p:spTree>
    <p:extLst>
      <p:ext uri="{BB962C8B-B14F-4D97-AF65-F5344CB8AC3E}">
        <p14:creationId xmlns:p14="http://schemas.microsoft.com/office/powerpoint/2010/main" val="116817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C7ADD940-74CA-AE48-B265-8720287BADFA}" type="slidenum">
              <a:rPr lang="en-US" smtClean="0"/>
              <a:t>1</a:t>
            </a:fld>
            <a:endParaRPr lang="en-US"/>
          </a:p>
        </p:txBody>
      </p:sp>
    </p:spTree>
    <p:extLst>
      <p:ext uri="{BB962C8B-B14F-4D97-AF65-F5344CB8AC3E}">
        <p14:creationId xmlns:p14="http://schemas.microsoft.com/office/powerpoint/2010/main" val="1273533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Heesuk</a:t>
            </a:r>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10</a:t>
            </a:fld>
            <a:endParaRPr lang="en-US"/>
          </a:p>
        </p:txBody>
      </p:sp>
    </p:spTree>
    <p:extLst>
      <p:ext uri="{BB962C8B-B14F-4D97-AF65-F5344CB8AC3E}">
        <p14:creationId xmlns:p14="http://schemas.microsoft.com/office/powerpoint/2010/main" val="3269642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endParaRPr lang="en-US" dirty="0"/>
          </a:p>
          <a:p>
            <a:r>
              <a:rPr lang="en-US" dirty="0"/>
              <a:t>For this project we built a data pipeline from Twitter.</a:t>
            </a:r>
          </a:p>
          <a:p>
            <a:endParaRPr lang="en-US" dirty="0"/>
          </a:p>
          <a:p>
            <a:r>
              <a:rPr lang="en-US" dirty="0" err="1"/>
              <a:t>Orginally</a:t>
            </a:r>
            <a:r>
              <a:rPr lang="en-US" dirty="0"/>
              <a:t> we thought it would be interesting to learn more about what is going on right now for climate change topics, given that there are multiple conferences, multiple key figures, and lots of concurrent work going on at once. We thought about the best way to aggregate this disparate data set, and landed on twitter as the best source of real-time content and blogging about Climate Change.</a:t>
            </a:r>
          </a:p>
          <a:p>
            <a:endParaRPr lang="en-US" dirty="0"/>
          </a:p>
          <a:p>
            <a:r>
              <a:rPr lang="en-US" dirty="0"/>
              <a:t>Twitter, we quickly realized, lacks any sort of data aggregation or analytical capabilities, instead limited to a webpage with “trending” topics but limited to point and click exploration based on Twitter’s algorithm.</a:t>
            </a:r>
          </a:p>
          <a:p>
            <a:endParaRPr lang="en-US" dirty="0"/>
          </a:p>
          <a:p>
            <a:r>
              <a:rPr lang="en-US" dirty="0"/>
              <a:t>Our solution for this was to create a data pipeline to gather the tweets, but fully customizable based on our on rules and criteria</a:t>
            </a:r>
          </a:p>
          <a:p>
            <a:r>
              <a:rPr lang="en-US" dirty="0"/>
              <a:t>-On-demand: we chose to batch this just for a proof of concept, Twitter’s free API has some hit limits so we set up in batch to avoid exceeding the limit</a:t>
            </a:r>
          </a:p>
          <a:p>
            <a:r>
              <a:rPr lang="en-US" dirty="0"/>
              <a:t>-Customizable: fully customizable based on hashtags, locations, or trending topics from specific accounts. The really cool thing about this pipeline is that it could be applied to sports, politics, stock markets, or any other domain where there are real-time processes</a:t>
            </a:r>
          </a:p>
          <a:p>
            <a:r>
              <a:rPr lang="en-US" dirty="0"/>
              <a:t>-Analytics: Data set up in SQL for analytics and querying</a:t>
            </a:r>
          </a:p>
          <a:p>
            <a:r>
              <a:rPr lang="en-US" dirty="0"/>
              <a:t>-Structured data: a standardized framework puts this into structure to make this repeatable and scalable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2</a:t>
            </a:fld>
            <a:endParaRPr lang="en-US"/>
          </a:p>
        </p:txBody>
      </p:sp>
    </p:spTree>
    <p:extLst>
      <p:ext uri="{BB962C8B-B14F-4D97-AF65-F5344CB8AC3E}">
        <p14:creationId xmlns:p14="http://schemas.microsoft.com/office/powerpoint/2010/main" val="3122699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Mili</a:t>
            </a:r>
            <a:endParaRPr lang="en-US" dirty="0"/>
          </a:p>
          <a:p>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3</a:t>
            </a:fld>
            <a:endParaRPr lang="en-US"/>
          </a:p>
        </p:txBody>
      </p:sp>
    </p:spTree>
    <p:extLst>
      <p:ext uri="{BB962C8B-B14F-4D97-AF65-F5344CB8AC3E}">
        <p14:creationId xmlns:p14="http://schemas.microsoft.com/office/powerpoint/2010/main" val="344904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Mili</a:t>
            </a:r>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4</a:t>
            </a:fld>
            <a:endParaRPr lang="en-US"/>
          </a:p>
        </p:txBody>
      </p:sp>
    </p:spTree>
    <p:extLst>
      <p:ext uri="{BB962C8B-B14F-4D97-AF65-F5344CB8AC3E}">
        <p14:creationId xmlns:p14="http://schemas.microsoft.com/office/powerpoint/2010/main" val="36503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a:t>
            </a:r>
          </a:p>
          <a:p>
            <a:endParaRPr lang="en-US" dirty="0"/>
          </a:p>
          <a:p>
            <a:r>
              <a:rPr lang="en-US" dirty="0"/>
              <a:t>Tweet object is the basic building block of twitter. </a:t>
            </a:r>
          </a:p>
          <a:p>
            <a:r>
              <a:rPr lang="en-US" dirty="0"/>
              <a:t>Contains several root level fields</a:t>
            </a:r>
          </a:p>
          <a:p>
            <a:r>
              <a:rPr lang="en-US" dirty="0"/>
              <a:t>Contains several child object</a:t>
            </a:r>
          </a:p>
          <a:p>
            <a:endParaRPr lang="en-US" dirty="0"/>
          </a:p>
          <a:p>
            <a:r>
              <a:rPr lang="en-US" dirty="0"/>
              <a:t>API data stream is specified by two parameters – rules and fields</a:t>
            </a:r>
          </a:p>
          <a:p>
            <a:r>
              <a:rPr lang="en-US" dirty="0"/>
              <a:t>Rules filter tweets, fields select data we want</a:t>
            </a:r>
          </a:p>
          <a:p>
            <a:r>
              <a:rPr lang="en-US" dirty="0"/>
              <a:t>Examples rules and fields we use</a:t>
            </a:r>
          </a:p>
          <a:p>
            <a:endParaRPr lang="en-US" dirty="0"/>
          </a:p>
          <a:p>
            <a:r>
              <a:rPr lang="en-US" dirty="0"/>
              <a:t>Final ingredient is bearer token – from twitter after developer account in approved.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5</a:t>
            </a:fld>
            <a:endParaRPr lang="en-US"/>
          </a:p>
        </p:txBody>
      </p:sp>
    </p:spTree>
    <p:extLst>
      <p:ext uri="{BB962C8B-B14F-4D97-AF65-F5344CB8AC3E}">
        <p14:creationId xmlns:p14="http://schemas.microsoft.com/office/powerpoint/2010/main" val="65691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 message looks like</a:t>
            </a:r>
          </a:p>
          <a:p>
            <a:r>
              <a:rPr lang="en-US" dirty="0"/>
              <a:t>Nested Json with multiple levels</a:t>
            </a:r>
          </a:p>
          <a:p>
            <a:r>
              <a:rPr lang="en-US" dirty="0"/>
              <a:t>Some levels may have different number of items, these have to be unrolled using spark</a:t>
            </a:r>
          </a:p>
          <a:p>
            <a:r>
              <a:rPr lang="en-US" dirty="0"/>
              <a:t>Each field ends up in a different column</a:t>
            </a:r>
          </a:p>
        </p:txBody>
      </p:sp>
      <p:sp>
        <p:nvSpPr>
          <p:cNvPr id="4" name="Slide Number Placeholder 3"/>
          <p:cNvSpPr>
            <a:spLocks noGrp="1"/>
          </p:cNvSpPr>
          <p:nvPr>
            <p:ph type="sldNum" sz="quarter" idx="5"/>
          </p:nvPr>
        </p:nvSpPr>
        <p:spPr/>
        <p:txBody>
          <a:bodyPr/>
          <a:lstStyle/>
          <a:p>
            <a:fld id="{C7ADD940-74CA-AE48-B265-8720287BADFA}" type="slidenum">
              <a:rPr lang="en-US" smtClean="0"/>
              <a:t>6</a:t>
            </a:fld>
            <a:endParaRPr lang="en-US"/>
          </a:p>
        </p:txBody>
      </p:sp>
    </p:spTree>
    <p:extLst>
      <p:ext uri="{BB962C8B-B14F-4D97-AF65-F5344CB8AC3E}">
        <p14:creationId xmlns:p14="http://schemas.microsoft.com/office/powerpoint/2010/main" val="97926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Deva</a:t>
            </a:r>
          </a:p>
          <a:p>
            <a:endParaRPr lang="en-US" dirty="0"/>
          </a:p>
          <a:p>
            <a:r>
              <a:rPr lang="en-US" dirty="0" err="1"/>
              <a:t>Twwets</a:t>
            </a:r>
            <a:r>
              <a:rPr lang="en-US" dirty="0"/>
              <a:t> go through the pipeline and land in HDFS, use hive to create external table that can be queried by Presto. Output of presto query loaded into a pandas </a:t>
            </a:r>
            <a:r>
              <a:rPr lang="en-US" dirty="0" err="1"/>
              <a:t>dataframe</a:t>
            </a:r>
            <a:r>
              <a:rPr lang="en-US" dirty="0"/>
              <a:t> that is ready for </a:t>
            </a:r>
            <a:r>
              <a:rPr lang="en-US" dirty="0" err="1"/>
              <a:t>vizualization</a:t>
            </a:r>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7</a:t>
            </a:fld>
            <a:endParaRPr lang="en-US"/>
          </a:p>
        </p:txBody>
      </p:sp>
    </p:spTree>
    <p:extLst>
      <p:ext uri="{BB962C8B-B14F-4D97-AF65-F5344CB8AC3E}">
        <p14:creationId xmlns:p14="http://schemas.microsoft.com/office/powerpoint/2010/main" val="306572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Heesuk</a:t>
            </a:r>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8</a:t>
            </a:fld>
            <a:endParaRPr lang="en-US"/>
          </a:p>
        </p:txBody>
      </p:sp>
    </p:spTree>
    <p:extLst>
      <p:ext uri="{BB962C8B-B14F-4D97-AF65-F5344CB8AC3E}">
        <p14:creationId xmlns:p14="http://schemas.microsoft.com/office/powerpoint/2010/main" val="1501342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Heesuk</a:t>
            </a:r>
          </a:p>
          <a:p>
            <a:endParaRPr lang="en-US" dirty="0"/>
          </a:p>
        </p:txBody>
      </p:sp>
      <p:sp>
        <p:nvSpPr>
          <p:cNvPr id="4" name="Slide Number Placeholder 3"/>
          <p:cNvSpPr>
            <a:spLocks noGrp="1"/>
          </p:cNvSpPr>
          <p:nvPr>
            <p:ph type="sldNum" sz="quarter" idx="5"/>
          </p:nvPr>
        </p:nvSpPr>
        <p:spPr/>
        <p:txBody>
          <a:bodyPr/>
          <a:lstStyle/>
          <a:p>
            <a:fld id="{C7ADD940-74CA-AE48-B265-8720287BADFA}" type="slidenum">
              <a:rPr lang="en-US" smtClean="0"/>
              <a:t>9</a:t>
            </a:fld>
            <a:endParaRPr lang="en-US"/>
          </a:p>
        </p:txBody>
      </p:sp>
    </p:spTree>
    <p:extLst>
      <p:ext uri="{BB962C8B-B14F-4D97-AF65-F5344CB8AC3E}">
        <p14:creationId xmlns:p14="http://schemas.microsoft.com/office/powerpoint/2010/main" val="152261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1.sv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31.sv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9.svg"/><Relationship Id="rId9" Type="http://schemas.openxmlformats.org/officeDocument/2006/relationships/image" Target="../media/image4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D8F5139F-9BF3-5949-8E4B-7025F02B18A7}"/>
              </a:ext>
            </a:extLst>
          </p:cNvPr>
          <p:cNvPicPr>
            <a:picLocks noChangeAspect="1"/>
          </p:cNvPicPr>
          <p:nvPr/>
        </p:nvPicPr>
        <p:blipFill>
          <a:blip r:embed="rId3"/>
          <a:srcRect t="29940"/>
          <a:stretch>
            <a:fillRect/>
          </a:stretch>
        </p:blipFill>
        <p:spPr>
          <a:xfrm>
            <a:off x="2514455" y="3359627"/>
            <a:ext cx="13259089" cy="6200578"/>
          </a:xfrm>
          <a:prstGeom prst="rect">
            <a:avLst/>
          </a:prstGeom>
        </p:spPr>
      </p:pic>
      <p:grpSp>
        <p:nvGrpSpPr>
          <p:cNvPr id="3" name="Group 3"/>
          <p:cNvGrpSpPr/>
          <p:nvPr/>
        </p:nvGrpSpPr>
        <p:grpSpPr>
          <a:xfrm>
            <a:off x="813272" y="876300"/>
            <a:ext cx="16661456" cy="3356595"/>
            <a:chOff x="0" y="0"/>
            <a:chExt cx="22215274" cy="4006225"/>
          </a:xfrm>
        </p:grpSpPr>
        <p:sp>
          <p:nvSpPr>
            <p:cNvPr id="4" name="AutoShape 4"/>
            <p:cNvSpPr/>
            <p:nvPr/>
          </p:nvSpPr>
          <p:spPr>
            <a:xfrm>
              <a:off x="0" y="0"/>
              <a:ext cx="22215274" cy="4006225"/>
            </a:xfrm>
            <a:prstGeom prst="rect">
              <a:avLst/>
            </a:prstGeom>
            <a:solidFill>
              <a:srgbClr val="37C9EF"/>
            </a:solidFill>
          </p:spPr>
        </p:sp>
        <p:sp>
          <p:nvSpPr>
            <p:cNvPr id="5" name="TextBox 5"/>
            <p:cNvSpPr txBox="1"/>
            <p:nvPr/>
          </p:nvSpPr>
          <p:spPr>
            <a:xfrm>
              <a:off x="3488089" y="951229"/>
              <a:ext cx="15936812" cy="1179812"/>
            </a:xfrm>
            <a:prstGeom prst="rect">
              <a:avLst/>
            </a:prstGeom>
          </p:spPr>
          <p:txBody>
            <a:bodyPr lIns="0" tIns="0" rIns="0" bIns="0" rtlCol="0" anchor="t">
              <a:spAutoFit/>
            </a:bodyPr>
            <a:lstStyle/>
            <a:p>
              <a:pPr>
                <a:lnSpc>
                  <a:spcPts val="6912"/>
                </a:lnSpc>
              </a:pPr>
              <a:r>
                <a:rPr lang="en-US" sz="7200" dirty="0">
                  <a:solidFill>
                    <a:srgbClr val="FFFFFF"/>
                  </a:solidFill>
                  <a:latin typeface="Aileron Heavy"/>
                </a:rPr>
                <a:t>Tweet Data Pipeline</a:t>
              </a:r>
            </a:p>
          </p:txBody>
        </p:sp>
        <p:sp>
          <p:nvSpPr>
            <p:cNvPr id="6" name="TextBox 6"/>
            <p:cNvSpPr txBox="1"/>
            <p:nvPr/>
          </p:nvSpPr>
          <p:spPr>
            <a:xfrm>
              <a:off x="3996089" y="2404037"/>
              <a:ext cx="13098258" cy="535265"/>
            </a:xfrm>
            <a:prstGeom prst="rect">
              <a:avLst/>
            </a:prstGeom>
          </p:spPr>
          <p:txBody>
            <a:bodyPr lIns="0" tIns="0" rIns="0" bIns="0" rtlCol="0" anchor="t">
              <a:spAutoFit/>
            </a:bodyPr>
            <a:lstStyle/>
            <a:p>
              <a:pPr>
                <a:lnSpc>
                  <a:spcPts val="3359"/>
                </a:lnSpc>
              </a:pPr>
              <a:r>
                <a:rPr lang="en-US" sz="2400" dirty="0">
                  <a:solidFill>
                    <a:srgbClr val="FFFFFF"/>
                  </a:solidFill>
                  <a:latin typeface="Aileron Regular"/>
                </a:rPr>
                <a:t>A real-time data pipeline for querying and visualizing tweets</a:t>
              </a:r>
            </a:p>
          </p:txBody>
        </p:sp>
      </p:grpSp>
      <p:grpSp>
        <p:nvGrpSpPr>
          <p:cNvPr id="43" name="Group 42">
            <a:extLst>
              <a:ext uri="{FF2B5EF4-FFF2-40B4-BE49-F238E27FC236}">
                <a16:creationId xmlns:a16="http://schemas.microsoft.com/office/drawing/2014/main" id="{CCBA46AA-55BA-DF41-92AA-D466CFBA6F3B}"/>
              </a:ext>
            </a:extLst>
          </p:cNvPr>
          <p:cNvGrpSpPr/>
          <p:nvPr/>
        </p:nvGrpSpPr>
        <p:grpSpPr>
          <a:xfrm>
            <a:off x="13465282" y="1524204"/>
            <a:ext cx="2323046" cy="2144578"/>
            <a:chOff x="12795742" y="1672809"/>
            <a:chExt cx="2323046" cy="2144578"/>
          </a:xfrm>
        </p:grpSpPr>
        <p:pic>
          <p:nvPicPr>
            <p:cNvPr id="42" name="Picture 41">
              <a:extLst>
                <a:ext uri="{FF2B5EF4-FFF2-40B4-BE49-F238E27FC236}">
                  <a16:creationId xmlns:a16="http://schemas.microsoft.com/office/drawing/2014/main" id="{734ED027-887A-3848-B026-E9555E395155}"/>
                </a:ext>
              </a:extLst>
            </p:cNvPr>
            <p:cNvPicPr>
              <a:picLocks noChangeAspect="1"/>
            </p:cNvPicPr>
            <p:nvPr/>
          </p:nvPicPr>
          <p:blipFill>
            <a:blip r:embed="rId4" cstate="print">
              <a:extLst>
                <a:ext uri="{28A0092B-C50C-407E-A947-70E740481C1C}">
                  <a14:useLocalDpi xmlns:a14="http://schemas.microsoft.com/office/drawing/2010/main" val="0"/>
                </a:ext>
              </a:extLst>
            </a:blip>
            <a:srcRect l="20817" t="3256" r="17315" b="5101"/>
            <a:stretch>
              <a:fillRect/>
            </a:stretch>
          </p:blipFill>
          <p:spPr>
            <a:xfrm rot="1109865">
              <a:off x="14223060" y="1672809"/>
              <a:ext cx="815801" cy="815801"/>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 name="connsiteX4" fmla="*/ 2019300 w 4038600"/>
                <a:gd name="connsiteY4" fmla="*/ 0 h 403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4038600">
                  <a:moveTo>
                    <a:pt x="2019300" y="0"/>
                  </a:moveTo>
                  <a:cubicBezTo>
                    <a:pt x="3134529" y="0"/>
                    <a:pt x="4038600" y="904071"/>
                    <a:pt x="4038600" y="2019300"/>
                  </a:cubicBezTo>
                  <a:cubicBezTo>
                    <a:pt x="4038600" y="3134529"/>
                    <a:pt x="3134529" y="4038600"/>
                    <a:pt x="2019300" y="4038600"/>
                  </a:cubicBezTo>
                  <a:cubicBezTo>
                    <a:pt x="904071" y="4038600"/>
                    <a:pt x="0" y="3134529"/>
                    <a:pt x="0" y="2019300"/>
                  </a:cubicBezTo>
                  <a:cubicBezTo>
                    <a:pt x="0" y="904071"/>
                    <a:pt x="904071" y="0"/>
                    <a:pt x="2019300" y="0"/>
                  </a:cubicBezTo>
                  <a:close/>
                </a:path>
              </a:pathLst>
            </a:custGeom>
            <a:effectLst>
              <a:outerShdw blurRad="164046" dist="50800" dir="5400000" sx="103000" sy="103000" algn="ctr" rotWithShape="0">
                <a:schemeClr val="tx2">
                  <a:alpha val="76000"/>
                </a:schemeClr>
              </a:outerShdw>
            </a:effectLst>
          </p:spPr>
        </p:pic>
        <p:pic>
          <p:nvPicPr>
            <p:cNvPr id="36" name="Picture 35">
              <a:extLst>
                <a:ext uri="{FF2B5EF4-FFF2-40B4-BE49-F238E27FC236}">
                  <a16:creationId xmlns:a16="http://schemas.microsoft.com/office/drawing/2014/main" id="{3FF648E0-575C-6D43-A369-D1DB498CA23C}"/>
                </a:ext>
              </a:extLst>
            </p:cNvPr>
            <p:cNvPicPr>
              <a:picLocks noChangeAspect="1"/>
            </p:cNvPicPr>
            <p:nvPr/>
          </p:nvPicPr>
          <p:blipFill>
            <a:blip r:embed="rId5" cstate="print">
              <a:extLst>
                <a:ext uri="{28A0092B-C50C-407E-A947-70E740481C1C}">
                  <a14:useLocalDpi xmlns:a14="http://schemas.microsoft.com/office/drawing/2010/main" val="0"/>
                </a:ext>
              </a:extLst>
            </a:blip>
            <a:srcRect l="5775" t="36102" r="5134" b="2112"/>
            <a:stretch>
              <a:fillRect/>
            </a:stretch>
          </p:blipFill>
          <p:spPr>
            <a:xfrm rot="20376122">
              <a:off x="12795742" y="1760105"/>
              <a:ext cx="1477883" cy="1477883"/>
            </a:xfrm>
            <a:custGeom>
              <a:avLst/>
              <a:gdLst>
                <a:gd name="connsiteX0" fmla="*/ 2367454 w 4734908"/>
                <a:gd name="connsiteY0" fmla="*/ 0 h 4734908"/>
                <a:gd name="connsiteX1" fmla="*/ 4734908 w 4734908"/>
                <a:gd name="connsiteY1" fmla="*/ 2367454 h 4734908"/>
                <a:gd name="connsiteX2" fmla="*/ 2367454 w 4734908"/>
                <a:gd name="connsiteY2" fmla="*/ 4734908 h 4734908"/>
                <a:gd name="connsiteX3" fmla="*/ 0 w 4734908"/>
                <a:gd name="connsiteY3" fmla="*/ 2367454 h 4734908"/>
                <a:gd name="connsiteX4" fmla="*/ 2367454 w 4734908"/>
                <a:gd name="connsiteY4" fmla="*/ 0 h 4734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08" h="4734908">
                  <a:moveTo>
                    <a:pt x="2367454" y="0"/>
                  </a:moveTo>
                  <a:cubicBezTo>
                    <a:pt x="3674963" y="0"/>
                    <a:pt x="4734908" y="1059945"/>
                    <a:pt x="4734908" y="2367454"/>
                  </a:cubicBezTo>
                  <a:cubicBezTo>
                    <a:pt x="4734908" y="3674963"/>
                    <a:pt x="3674963" y="4734908"/>
                    <a:pt x="2367454" y="4734908"/>
                  </a:cubicBezTo>
                  <a:cubicBezTo>
                    <a:pt x="1059945" y="4734908"/>
                    <a:pt x="0" y="3674963"/>
                    <a:pt x="0" y="2367454"/>
                  </a:cubicBezTo>
                  <a:cubicBezTo>
                    <a:pt x="0" y="1059945"/>
                    <a:pt x="1059945" y="0"/>
                    <a:pt x="2367454" y="0"/>
                  </a:cubicBezTo>
                  <a:close/>
                </a:path>
              </a:pathLst>
            </a:custGeom>
            <a:effectLst>
              <a:glow rad="48100">
                <a:schemeClr val="accent1">
                  <a:alpha val="40000"/>
                </a:schemeClr>
              </a:glow>
              <a:outerShdw blurRad="439260" dir="5400000" sx="103000" sy="103000" algn="ctr" rotWithShape="0">
                <a:schemeClr val="tx2">
                  <a:alpha val="72000"/>
                </a:schemeClr>
              </a:outerShdw>
              <a:reflection stA="44000" endPos="33000" dir="5400000" sy="-100000" algn="bl" rotWithShape="0"/>
            </a:effectLst>
            <a:scene3d>
              <a:camera prst="orthographicFront"/>
              <a:lightRig rig="threePt" dir="t"/>
            </a:scene3d>
            <a:sp3d>
              <a:bevelT w="0" h="88900"/>
            </a:sp3d>
          </p:spPr>
        </p:pic>
        <p:pic>
          <p:nvPicPr>
            <p:cNvPr id="35" name="Picture 34">
              <a:extLst>
                <a:ext uri="{FF2B5EF4-FFF2-40B4-BE49-F238E27FC236}">
                  <a16:creationId xmlns:a16="http://schemas.microsoft.com/office/drawing/2014/main" id="{4C589CC8-6936-2149-B84E-EED95584AA5A}"/>
                </a:ext>
              </a:extLst>
            </p:cNvPr>
            <p:cNvPicPr>
              <a:picLocks noChangeAspect="1"/>
            </p:cNvPicPr>
            <p:nvPr/>
          </p:nvPicPr>
          <p:blipFill>
            <a:blip r:embed="rId6" cstate="print">
              <a:extLst>
                <a:ext uri="{28A0092B-C50C-407E-A947-70E740481C1C}">
                  <a14:useLocalDpi xmlns:a14="http://schemas.microsoft.com/office/drawing/2010/main" val="0"/>
                </a:ext>
              </a:extLst>
            </a:blip>
            <a:srcRect l="3126" t="19552" r="5601" b="17501"/>
            <a:stretch>
              <a:fillRect/>
            </a:stretch>
          </p:blipFill>
          <p:spPr>
            <a:xfrm rot="883662">
              <a:off x="13911527" y="2610126"/>
              <a:ext cx="1207261" cy="1207261"/>
            </a:xfrm>
            <a:custGeom>
              <a:avLst/>
              <a:gdLst>
                <a:gd name="connsiteX0" fmla="*/ 3229393 w 6458786"/>
                <a:gd name="connsiteY0" fmla="*/ 0 h 6458786"/>
                <a:gd name="connsiteX1" fmla="*/ 6458786 w 6458786"/>
                <a:gd name="connsiteY1" fmla="*/ 3229393 h 6458786"/>
                <a:gd name="connsiteX2" fmla="*/ 3229393 w 6458786"/>
                <a:gd name="connsiteY2" fmla="*/ 6458786 h 6458786"/>
                <a:gd name="connsiteX3" fmla="*/ 0 w 6458786"/>
                <a:gd name="connsiteY3" fmla="*/ 3229393 h 6458786"/>
                <a:gd name="connsiteX4" fmla="*/ 3229393 w 6458786"/>
                <a:gd name="connsiteY4" fmla="*/ 0 h 645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786" h="6458786">
                  <a:moveTo>
                    <a:pt x="3229393" y="0"/>
                  </a:moveTo>
                  <a:cubicBezTo>
                    <a:pt x="5012938" y="0"/>
                    <a:pt x="6458786" y="1445848"/>
                    <a:pt x="6458786" y="3229393"/>
                  </a:cubicBezTo>
                  <a:cubicBezTo>
                    <a:pt x="6458786" y="5012938"/>
                    <a:pt x="5012938" y="6458786"/>
                    <a:pt x="3229393" y="6458786"/>
                  </a:cubicBezTo>
                  <a:cubicBezTo>
                    <a:pt x="1445848" y="6458786"/>
                    <a:pt x="0" y="5012938"/>
                    <a:pt x="0" y="3229393"/>
                  </a:cubicBezTo>
                  <a:cubicBezTo>
                    <a:pt x="0" y="1445848"/>
                    <a:pt x="1445848" y="0"/>
                    <a:pt x="3229393" y="0"/>
                  </a:cubicBezTo>
                  <a:close/>
                </a:path>
              </a:pathLst>
            </a:custGeom>
            <a:effectLst>
              <a:outerShdw blurRad="164046" dist="50800" dir="5400000" sx="103000" sy="103000" algn="ctr" rotWithShape="0">
                <a:schemeClr val="tx2">
                  <a:alpha val="76000"/>
                </a:schemeClr>
              </a:outerShdw>
            </a:effectLst>
          </p:spPr>
        </p:pic>
      </p:grpSp>
      <p:sp>
        <p:nvSpPr>
          <p:cNvPr id="66" name="TextBox 65">
            <a:extLst>
              <a:ext uri="{FF2B5EF4-FFF2-40B4-BE49-F238E27FC236}">
                <a16:creationId xmlns:a16="http://schemas.microsoft.com/office/drawing/2014/main" id="{608E912C-406F-1D49-A15F-35DD7BE41014}"/>
              </a:ext>
            </a:extLst>
          </p:cNvPr>
          <p:cNvSpPr txBox="1"/>
          <p:nvPr/>
        </p:nvSpPr>
        <p:spPr>
          <a:xfrm>
            <a:off x="2895600" y="6551226"/>
            <a:ext cx="3352800" cy="1492716"/>
          </a:xfrm>
          <a:prstGeom prst="rect">
            <a:avLst/>
          </a:prstGeom>
          <a:noFill/>
        </p:spPr>
        <p:txBody>
          <a:bodyPr wrap="square">
            <a:spAutoFit/>
          </a:bodyPr>
          <a:lstStyle/>
          <a:p>
            <a:r>
              <a:rPr lang="en-US" sz="1400" b="1" dirty="0">
                <a:solidFill>
                  <a:schemeClr val="bg1"/>
                </a:solidFill>
                <a:latin typeface="APPLE CHANCERY" panose="03020702040506060504" pitchFamily="66" charset="-79"/>
                <a:cs typeface="APPLE CHANCERY" panose="03020702040506060504" pitchFamily="66" charset="-79"/>
              </a:rPr>
              <a:t>Presented by</a:t>
            </a:r>
          </a:p>
          <a:p>
            <a:endParaRPr lang="en-US" sz="500" b="1" dirty="0">
              <a:solidFill>
                <a:schemeClr val="bg1"/>
              </a:solidFill>
              <a:latin typeface="Georgia" panose="02040502050405020303" pitchFamily="18" charset="0"/>
            </a:endParaRPr>
          </a:p>
          <a:p>
            <a:r>
              <a:rPr lang="en-US" b="1" dirty="0">
                <a:solidFill>
                  <a:schemeClr val="bg1"/>
                </a:solidFill>
                <a:latin typeface="Georgia" panose="02040502050405020303" pitchFamily="18" charset="0"/>
              </a:rPr>
              <a:t>Devashish Kulkarni</a:t>
            </a:r>
            <a:br>
              <a:rPr lang="en-US" b="1" dirty="0">
                <a:solidFill>
                  <a:schemeClr val="bg1"/>
                </a:solidFill>
                <a:latin typeface="Georgia" panose="02040502050405020303" pitchFamily="18" charset="0"/>
              </a:rPr>
            </a:br>
            <a:r>
              <a:rPr lang="en-US" b="1" dirty="0">
                <a:solidFill>
                  <a:schemeClr val="bg1"/>
                </a:solidFill>
                <a:latin typeface="Georgia" panose="02040502050405020303" pitchFamily="18" charset="0"/>
              </a:rPr>
              <a:t>Mili Gera</a:t>
            </a:r>
          </a:p>
          <a:p>
            <a:r>
              <a:rPr lang="en-US" b="1" dirty="0">
                <a:solidFill>
                  <a:schemeClr val="bg1"/>
                </a:solidFill>
                <a:latin typeface="Georgia" panose="02040502050405020303" pitchFamily="18" charset="0"/>
              </a:rPr>
              <a:t>Heesuk Jang</a:t>
            </a:r>
          </a:p>
          <a:p>
            <a:r>
              <a:rPr lang="en-US" b="1" dirty="0">
                <a:solidFill>
                  <a:schemeClr val="bg1"/>
                </a:solidFill>
                <a:latin typeface="Georgia" panose="02040502050405020303" pitchFamily="18" charset="0"/>
              </a:rPr>
              <a:t>Matt Whittaker</a:t>
            </a:r>
            <a:endParaRPr lang="en-US" dirty="0"/>
          </a:p>
        </p:txBody>
      </p:sp>
      <p:cxnSp>
        <p:nvCxnSpPr>
          <p:cNvPr id="67" name="Straight Connector 66">
            <a:extLst>
              <a:ext uri="{FF2B5EF4-FFF2-40B4-BE49-F238E27FC236}">
                <a16:creationId xmlns:a16="http://schemas.microsoft.com/office/drawing/2014/main" id="{2261A70D-38A5-AC4C-93BC-AE03779E44D9}"/>
              </a:ext>
            </a:extLst>
          </p:cNvPr>
          <p:cNvCxnSpPr>
            <a:cxnSpLocks/>
          </p:cNvCxnSpPr>
          <p:nvPr/>
        </p:nvCxnSpPr>
        <p:spPr>
          <a:xfrm>
            <a:off x="2971800" y="8191500"/>
            <a:ext cx="289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96D4860-3632-3040-BAAB-39B2A8C00B34}"/>
              </a:ext>
            </a:extLst>
          </p:cNvPr>
          <p:cNvSpPr txBox="1"/>
          <p:nvPr/>
        </p:nvSpPr>
        <p:spPr>
          <a:xfrm>
            <a:off x="2895600" y="8336946"/>
            <a:ext cx="3352800" cy="738664"/>
          </a:xfrm>
          <a:prstGeom prst="rect">
            <a:avLst/>
          </a:prstGeom>
          <a:noFill/>
        </p:spPr>
        <p:txBody>
          <a:bodyPr wrap="square">
            <a:spAutoFit/>
          </a:bodyPr>
          <a:lstStyle/>
          <a:p>
            <a:r>
              <a:rPr lang="en-US" sz="1400" b="1" dirty="0">
                <a:solidFill>
                  <a:schemeClr val="bg1"/>
                </a:solidFill>
                <a:latin typeface="Georgia" panose="02040502050405020303" pitchFamily="18" charset="0"/>
              </a:rPr>
              <a:t>W205 Data Engineering</a:t>
            </a:r>
          </a:p>
          <a:p>
            <a:r>
              <a:rPr lang="en-US" sz="1400" b="1" dirty="0">
                <a:solidFill>
                  <a:schemeClr val="bg1"/>
                </a:solidFill>
                <a:latin typeface="Georgia" panose="02040502050405020303" pitchFamily="18" charset="0"/>
              </a:rPr>
              <a:t>MIDS, UC Berkeley</a:t>
            </a:r>
          </a:p>
          <a:p>
            <a:r>
              <a:rPr lang="en-US" sz="1400" b="1" dirty="0">
                <a:solidFill>
                  <a:schemeClr val="bg1"/>
                </a:solidFill>
                <a:latin typeface="Georgia" panose="02040502050405020303" pitchFamily="18" charset="0"/>
              </a:rPr>
              <a:t>Fall 2021</a:t>
            </a:r>
            <a:endParaRPr lang="en-US" sz="1400" dirty="0"/>
          </a:p>
        </p:txBody>
      </p:sp>
      <p:pic>
        <p:nvPicPr>
          <p:cNvPr id="2" name="Picture 1">
            <a:extLst>
              <a:ext uri="{FF2B5EF4-FFF2-40B4-BE49-F238E27FC236}">
                <a16:creationId xmlns:a16="http://schemas.microsoft.com/office/drawing/2014/main" id="{74C8E473-6460-034F-841A-D79F8DDE93C1}"/>
              </a:ext>
            </a:extLst>
          </p:cNvPr>
          <p:cNvPicPr>
            <a:picLocks noChangeAspect="1"/>
          </p:cNvPicPr>
          <p:nvPr/>
        </p:nvPicPr>
        <p:blipFill>
          <a:blip r:embed="rId7"/>
          <a:stretch>
            <a:fillRect/>
          </a:stretch>
        </p:blipFill>
        <p:spPr>
          <a:xfrm>
            <a:off x="2984500" y="6099924"/>
            <a:ext cx="890426" cy="1582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3962400" y="871941"/>
            <a:ext cx="11157034" cy="558230"/>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ANALYTICS with VISUALIZATIONS</a:t>
            </a:r>
          </a:p>
        </p:txBody>
      </p:sp>
      <p:sp>
        <p:nvSpPr>
          <p:cNvPr id="36" name="TextBox 29">
            <a:extLst>
              <a:ext uri="{FF2B5EF4-FFF2-40B4-BE49-F238E27FC236}">
                <a16:creationId xmlns:a16="http://schemas.microsoft.com/office/drawing/2014/main" id="{3876BBB5-2B37-8542-B8C1-CD162D2EAACE}"/>
              </a:ext>
            </a:extLst>
          </p:cNvPr>
          <p:cNvSpPr txBox="1"/>
          <p:nvPr/>
        </p:nvSpPr>
        <p:spPr>
          <a:xfrm>
            <a:off x="2042749" y="1901966"/>
            <a:ext cx="4647951" cy="249171"/>
          </a:xfrm>
          <a:prstGeom prst="rect">
            <a:avLst/>
          </a:prstGeom>
        </p:spPr>
        <p:txBody>
          <a:bodyPr lIns="0" tIns="0" rIns="0" bIns="0" rtlCol="0" anchor="t">
            <a:spAutoFit/>
          </a:bodyPr>
          <a:lstStyle/>
          <a:p>
            <a:pPr marL="172719" lvl="1">
              <a:lnSpc>
                <a:spcPts val="2063"/>
              </a:lnSpc>
            </a:pPr>
            <a:r>
              <a:rPr lang="en-US" sz="1599" b="1" spc="62" dirty="0">
                <a:solidFill>
                  <a:srgbClr val="191919"/>
                </a:solidFill>
                <a:latin typeface="Aileron Regular Italics"/>
              </a:rPr>
              <a:t>Q4. Top 5 Most Active Tweeters</a:t>
            </a:r>
          </a:p>
        </p:txBody>
      </p:sp>
      <p:sp>
        <p:nvSpPr>
          <p:cNvPr id="38" name="TextBox 29">
            <a:extLst>
              <a:ext uri="{FF2B5EF4-FFF2-40B4-BE49-F238E27FC236}">
                <a16:creationId xmlns:a16="http://schemas.microsoft.com/office/drawing/2014/main" id="{4E4552CF-43A1-8843-99B0-BA8F5F554EA1}"/>
              </a:ext>
            </a:extLst>
          </p:cNvPr>
          <p:cNvSpPr txBox="1"/>
          <p:nvPr/>
        </p:nvSpPr>
        <p:spPr>
          <a:xfrm>
            <a:off x="2041457" y="5818673"/>
            <a:ext cx="4647951" cy="249171"/>
          </a:xfrm>
          <a:prstGeom prst="rect">
            <a:avLst/>
          </a:prstGeom>
        </p:spPr>
        <p:txBody>
          <a:bodyPr lIns="0" tIns="0" rIns="0" bIns="0" rtlCol="0" anchor="t">
            <a:spAutoFit/>
          </a:bodyPr>
          <a:lstStyle/>
          <a:p>
            <a:pPr marL="172719" lvl="1">
              <a:lnSpc>
                <a:spcPts val="2063"/>
              </a:lnSpc>
            </a:pPr>
            <a:r>
              <a:rPr lang="en-US" sz="1599" b="1" spc="62" dirty="0">
                <a:solidFill>
                  <a:srgbClr val="191919"/>
                </a:solidFill>
                <a:latin typeface="Aileron Regular Italics"/>
              </a:rPr>
              <a:t>Q5. Top 10 Tweets with the Most Retweets</a:t>
            </a:r>
          </a:p>
        </p:txBody>
      </p:sp>
      <p:sp>
        <p:nvSpPr>
          <p:cNvPr id="40" name="TextBox 29">
            <a:extLst>
              <a:ext uri="{FF2B5EF4-FFF2-40B4-BE49-F238E27FC236}">
                <a16:creationId xmlns:a16="http://schemas.microsoft.com/office/drawing/2014/main" id="{D6D5DD70-F512-6946-AAB7-EF8A24F4B0E0}"/>
              </a:ext>
            </a:extLst>
          </p:cNvPr>
          <p:cNvSpPr txBox="1"/>
          <p:nvPr/>
        </p:nvSpPr>
        <p:spPr>
          <a:xfrm>
            <a:off x="8077200" y="5773102"/>
            <a:ext cx="6081999" cy="249171"/>
          </a:xfrm>
          <a:prstGeom prst="rect">
            <a:avLst/>
          </a:prstGeom>
        </p:spPr>
        <p:txBody>
          <a:bodyPr wrap="square" lIns="0" tIns="0" rIns="0" bIns="0" rtlCol="0" anchor="t">
            <a:spAutoFit/>
          </a:bodyPr>
          <a:lstStyle/>
          <a:p>
            <a:pPr marL="172719" lvl="1">
              <a:lnSpc>
                <a:spcPts val="2063"/>
              </a:lnSpc>
            </a:pPr>
            <a:r>
              <a:rPr lang="en-US" sz="1599" b="1" spc="62" dirty="0">
                <a:solidFill>
                  <a:srgbClr val="191919"/>
                </a:solidFill>
                <a:latin typeface="Aileron Regular Italics"/>
              </a:rPr>
              <a:t>Q7. Count of Retweets and Likes Having Hashtags</a:t>
            </a:r>
          </a:p>
        </p:txBody>
      </p:sp>
      <p:sp>
        <p:nvSpPr>
          <p:cNvPr id="42" name="TextBox 29">
            <a:extLst>
              <a:ext uri="{FF2B5EF4-FFF2-40B4-BE49-F238E27FC236}">
                <a16:creationId xmlns:a16="http://schemas.microsoft.com/office/drawing/2014/main" id="{B6EAE91D-0B52-D149-BFF6-E0D39018897F}"/>
              </a:ext>
            </a:extLst>
          </p:cNvPr>
          <p:cNvSpPr txBox="1"/>
          <p:nvPr/>
        </p:nvSpPr>
        <p:spPr>
          <a:xfrm>
            <a:off x="8077201" y="2092769"/>
            <a:ext cx="5569533" cy="249171"/>
          </a:xfrm>
          <a:prstGeom prst="rect">
            <a:avLst/>
          </a:prstGeom>
        </p:spPr>
        <p:txBody>
          <a:bodyPr wrap="square" lIns="0" tIns="0" rIns="0" bIns="0" rtlCol="0" anchor="t">
            <a:spAutoFit/>
          </a:bodyPr>
          <a:lstStyle/>
          <a:p>
            <a:pPr marL="172719" lvl="1">
              <a:lnSpc>
                <a:spcPts val="2063"/>
              </a:lnSpc>
            </a:pPr>
            <a:r>
              <a:rPr lang="en-US" sz="1599" b="1" spc="62" dirty="0">
                <a:solidFill>
                  <a:srgbClr val="191919"/>
                </a:solidFill>
                <a:latin typeface="Aileron Regular Italics"/>
              </a:rPr>
              <a:t>Q6. Count of Retweets, Likes, and Replies Having Links</a:t>
            </a:r>
          </a:p>
        </p:txBody>
      </p:sp>
      <p:pic>
        <p:nvPicPr>
          <p:cNvPr id="3" name="Picture 2">
            <a:extLst>
              <a:ext uri="{FF2B5EF4-FFF2-40B4-BE49-F238E27FC236}">
                <a16:creationId xmlns:a16="http://schemas.microsoft.com/office/drawing/2014/main" id="{8532CF63-61B3-CB40-8F10-1A80F922A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199" y="2834116"/>
            <a:ext cx="8180275" cy="2133600"/>
          </a:xfrm>
          <a:prstGeom prst="rect">
            <a:avLst/>
          </a:prstGeom>
        </p:spPr>
      </p:pic>
      <p:pic>
        <p:nvPicPr>
          <p:cNvPr id="5" name="Picture 4">
            <a:extLst>
              <a:ext uri="{FF2B5EF4-FFF2-40B4-BE49-F238E27FC236}">
                <a16:creationId xmlns:a16="http://schemas.microsoft.com/office/drawing/2014/main" id="{8B46E163-A7DD-F14C-BC87-F6EF00BF92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601" y="6667500"/>
            <a:ext cx="8093873" cy="2246824"/>
          </a:xfrm>
          <a:prstGeom prst="rect">
            <a:avLst/>
          </a:prstGeom>
        </p:spPr>
      </p:pic>
      <p:pic>
        <p:nvPicPr>
          <p:cNvPr id="12" name="Picture 11">
            <a:extLst>
              <a:ext uri="{FF2B5EF4-FFF2-40B4-BE49-F238E27FC236}">
                <a16:creationId xmlns:a16="http://schemas.microsoft.com/office/drawing/2014/main" id="{A72B321B-8932-6244-8E44-D7295EF37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4064" y="2177407"/>
            <a:ext cx="4684671" cy="3314700"/>
          </a:xfrm>
          <a:prstGeom prst="rect">
            <a:avLst/>
          </a:prstGeom>
        </p:spPr>
      </p:pic>
      <p:pic>
        <p:nvPicPr>
          <p:cNvPr id="18" name="Picture 17">
            <a:extLst>
              <a:ext uri="{FF2B5EF4-FFF2-40B4-BE49-F238E27FC236}">
                <a16:creationId xmlns:a16="http://schemas.microsoft.com/office/drawing/2014/main" id="{D9124BEF-4C23-2344-B684-2703D2A5A9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4816" y="6189069"/>
            <a:ext cx="4696301" cy="3841048"/>
          </a:xfrm>
          <a:prstGeom prst="rect">
            <a:avLst/>
          </a:prstGeom>
        </p:spPr>
      </p:pic>
    </p:spTree>
    <p:extLst>
      <p:ext uri="{BB962C8B-B14F-4D97-AF65-F5344CB8AC3E}">
        <p14:creationId xmlns:p14="http://schemas.microsoft.com/office/powerpoint/2010/main" val="210916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2199" y="7201290"/>
            <a:ext cx="8115300" cy="1828410"/>
            <a:chOff x="0" y="0"/>
            <a:chExt cx="14783849" cy="3330862"/>
          </a:xfrm>
        </p:grpSpPr>
        <p:sp>
          <p:nvSpPr>
            <p:cNvPr id="3" name="Freeform 3"/>
            <p:cNvSpPr/>
            <p:nvPr/>
          </p:nvSpPr>
          <p:spPr>
            <a:xfrm>
              <a:off x="0" y="0"/>
              <a:ext cx="14783850" cy="3330862"/>
            </a:xfrm>
            <a:custGeom>
              <a:avLst/>
              <a:gdLst/>
              <a:ahLst/>
              <a:cxnLst/>
              <a:rect l="l" t="t" r="r" b="b"/>
              <a:pathLst>
                <a:path w="14783850" h="3330862">
                  <a:moveTo>
                    <a:pt x="0" y="0"/>
                  </a:moveTo>
                  <a:lnTo>
                    <a:pt x="0" y="3330862"/>
                  </a:lnTo>
                  <a:lnTo>
                    <a:pt x="14783850" y="3330862"/>
                  </a:lnTo>
                  <a:lnTo>
                    <a:pt x="14783850" y="0"/>
                  </a:lnTo>
                  <a:lnTo>
                    <a:pt x="0" y="0"/>
                  </a:lnTo>
                  <a:close/>
                  <a:moveTo>
                    <a:pt x="14722889" y="3269902"/>
                  </a:moveTo>
                  <a:lnTo>
                    <a:pt x="59690" y="3269902"/>
                  </a:lnTo>
                  <a:lnTo>
                    <a:pt x="59690" y="59690"/>
                  </a:lnTo>
                  <a:lnTo>
                    <a:pt x="14722889" y="59690"/>
                  </a:lnTo>
                  <a:lnTo>
                    <a:pt x="14722889" y="3269902"/>
                  </a:lnTo>
                  <a:close/>
                </a:path>
              </a:pathLst>
            </a:custGeom>
            <a:solidFill>
              <a:srgbClr val="191919">
                <a:alpha val="19608"/>
              </a:srgbClr>
            </a:solidFill>
          </p:spPr>
        </p:sp>
      </p:grpSp>
      <p:grpSp>
        <p:nvGrpSpPr>
          <p:cNvPr id="4" name="Group 4"/>
          <p:cNvGrpSpPr/>
          <p:nvPr/>
        </p:nvGrpSpPr>
        <p:grpSpPr>
          <a:xfrm>
            <a:off x="1172199" y="5245539"/>
            <a:ext cx="8115300" cy="1966328"/>
            <a:chOff x="0" y="0"/>
            <a:chExt cx="14783849" cy="3582110"/>
          </a:xfrm>
        </p:grpSpPr>
        <p:sp>
          <p:nvSpPr>
            <p:cNvPr id="5" name="Freeform 5"/>
            <p:cNvSpPr/>
            <p:nvPr/>
          </p:nvSpPr>
          <p:spPr>
            <a:xfrm>
              <a:off x="0" y="0"/>
              <a:ext cx="14783850" cy="3582110"/>
            </a:xfrm>
            <a:custGeom>
              <a:avLst/>
              <a:gdLst/>
              <a:ahLst/>
              <a:cxnLst/>
              <a:rect l="l" t="t" r="r" b="b"/>
              <a:pathLst>
                <a:path w="14783850" h="3582110">
                  <a:moveTo>
                    <a:pt x="0" y="0"/>
                  </a:moveTo>
                  <a:lnTo>
                    <a:pt x="0" y="3582110"/>
                  </a:lnTo>
                  <a:lnTo>
                    <a:pt x="14783850" y="3582110"/>
                  </a:lnTo>
                  <a:lnTo>
                    <a:pt x="14783850" y="0"/>
                  </a:lnTo>
                  <a:lnTo>
                    <a:pt x="0" y="0"/>
                  </a:lnTo>
                  <a:close/>
                  <a:moveTo>
                    <a:pt x="14722889" y="3521150"/>
                  </a:moveTo>
                  <a:lnTo>
                    <a:pt x="59690" y="3521150"/>
                  </a:lnTo>
                  <a:lnTo>
                    <a:pt x="59690" y="59690"/>
                  </a:lnTo>
                  <a:lnTo>
                    <a:pt x="14722889" y="59690"/>
                  </a:lnTo>
                  <a:lnTo>
                    <a:pt x="14722889" y="3521150"/>
                  </a:lnTo>
                  <a:close/>
                </a:path>
              </a:pathLst>
            </a:custGeom>
            <a:solidFill>
              <a:srgbClr val="191919">
                <a:alpha val="19608"/>
              </a:srgbClr>
            </a:solidFill>
          </p:spPr>
        </p:sp>
      </p:grpSp>
      <p:grpSp>
        <p:nvGrpSpPr>
          <p:cNvPr id="6" name="Group 6"/>
          <p:cNvGrpSpPr/>
          <p:nvPr/>
        </p:nvGrpSpPr>
        <p:grpSpPr>
          <a:xfrm>
            <a:off x="9262099" y="5245539"/>
            <a:ext cx="8115300" cy="1966328"/>
            <a:chOff x="0" y="0"/>
            <a:chExt cx="14783849" cy="3582110"/>
          </a:xfrm>
        </p:grpSpPr>
        <p:sp>
          <p:nvSpPr>
            <p:cNvPr id="7" name="Freeform 7"/>
            <p:cNvSpPr/>
            <p:nvPr/>
          </p:nvSpPr>
          <p:spPr>
            <a:xfrm>
              <a:off x="0" y="0"/>
              <a:ext cx="14783850" cy="3582110"/>
            </a:xfrm>
            <a:custGeom>
              <a:avLst/>
              <a:gdLst/>
              <a:ahLst/>
              <a:cxnLst/>
              <a:rect l="l" t="t" r="r" b="b"/>
              <a:pathLst>
                <a:path w="14783850" h="3582110">
                  <a:moveTo>
                    <a:pt x="0" y="0"/>
                  </a:moveTo>
                  <a:lnTo>
                    <a:pt x="0" y="3582110"/>
                  </a:lnTo>
                  <a:lnTo>
                    <a:pt x="14783850" y="3582110"/>
                  </a:lnTo>
                  <a:lnTo>
                    <a:pt x="14783850" y="0"/>
                  </a:lnTo>
                  <a:lnTo>
                    <a:pt x="0" y="0"/>
                  </a:lnTo>
                  <a:close/>
                  <a:moveTo>
                    <a:pt x="14722889" y="3521150"/>
                  </a:moveTo>
                  <a:lnTo>
                    <a:pt x="59690" y="3521150"/>
                  </a:lnTo>
                  <a:lnTo>
                    <a:pt x="59690" y="59690"/>
                  </a:lnTo>
                  <a:lnTo>
                    <a:pt x="14722889" y="59690"/>
                  </a:lnTo>
                  <a:lnTo>
                    <a:pt x="14722889" y="3521150"/>
                  </a:lnTo>
                  <a:close/>
                </a:path>
              </a:pathLst>
            </a:custGeom>
            <a:solidFill>
              <a:srgbClr val="191919">
                <a:alpha val="19608"/>
              </a:srgbClr>
            </a:solidFill>
          </p:spPr>
        </p:sp>
      </p:grpSp>
      <p:grpSp>
        <p:nvGrpSpPr>
          <p:cNvPr id="8" name="Group 8"/>
          <p:cNvGrpSpPr/>
          <p:nvPr/>
        </p:nvGrpSpPr>
        <p:grpSpPr>
          <a:xfrm>
            <a:off x="9262099" y="7182240"/>
            <a:ext cx="8115300" cy="1847460"/>
            <a:chOff x="0" y="0"/>
            <a:chExt cx="14783849" cy="3365566"/>
          </a:xfrm>
        </p:grpSpPr>
        <p:sp>
          <p:nvSpPr>
            <p:cNvPr id="9" name="Freeform 9"/>
            <p:cNvSpPr/>
            <p:nvPr/>
          </p:nvSpPr>
          <p:spPr>
            <a:xfrm>
              <a:off x="0" y="0"/>
              <a:ext cx="14783850" cy="3365565"/>
            </a:xfrm>
            <a:custGeom>
              <a:avLst/>
              <a:gdLst/>
              <a:ahLst/>
              <a:cxnLst/>
              <a:rect l="l" t="t" r="r" b="b"/>
              <a:pathLst>
                <a:path w="14783850" h="3365565">
                  <a:moveTo>
                    <a:pt x="0" y="0"/>
                  </a:moveTo>
                  <a:lnTo>
                    <a:pt x="0" y="3365565"/>
                  </a:lnTo>
                  <a:lnTo>
                    <a:pt x="14783850" y="3365565"/>
                  </a:lnTo>
                  <a:lnTo>
                    <a:pt x="14783850" y="0"/>
                  </a:lnTo>
                  <a:lnTo>
                    <a:pt x="0" y="0"/>
                  </a:lnTo>
                  <a:close/>
                  <a:moveTo>
                    <a:pt x="14722889" y="3304605"/>
                  </a:moveTo>
                  <a:lnTo>
                    <a:pt x="59690" y="3304605"/>
                  </a:lnTo>
                  <a:lnTo>
                    <a:pt x="59690" y="59690"/>
                  </a:lnTo>
                  <a:lnTo>
                    <a:pt x="14722889" y="59690"/>
                  </a:lnTo>
                  <a:lnTo>
                    <a:pt x="14722889" y="3304606"/>
                  </a:lnTo>
                  <a:close/>
                </a:path>
              </a:pathLst>
            </a:custGeom>
            <a:solidFill>
              <a:srgbClr val="191919">
                <a:alpha val="19608"/>
              </a:srgbClr>
            </a:solidFill>
          </p:spPr>
        </p:sp>
      </p:grpSp>
      <p:sp>
        <p:nvSpPr>
          <p:cNvPr id="10" name="AutoShape 10"/>
          <p:cNvSpPr/>
          <p:nvPr/>
        </p:nvSpPr>
        <p:spPr>
          <a:xfrm>
            <a:off x="7976662" y="5949669"/>
            <a:ext cx="1294962" cy="1262198"/>
          </a:xfrm>
          <a:prstGeom prst="rect">
            <a:avLst/>
          </a:prstGeom>
          <a:solidFill>
            <a:srgbClr val="86EAE9"/>
          </a:solidFill>
        </p:spPr>
      </p:sp>
      <p:sp>
        <p:nvSpPr>
          <p:cNvPr id="11" name="AutoShape 11"/>
          <p:cNvSpPr/>
          <p:nvPr/>
        </p:nvSpPr>
        <p:spPr>
          <a:xfrm>
            <a:off x="9277974" y="5949669"/>
            <a:ext cx="1294962" cy="1262198"/>
          </a:xfrm>
          <a:prstGeom prst="rect">
            <a:avLst/>
          </a:prstGeom>
          <a:solidFill>
            <a:srgbClr val="3EDAD8"/>
          </a:solidFill>
        </p:spPr>
      </p:sp>
      <p:sp>
        <p:nvSpPr>
          <p:cNvPr id="12" name="AutoShape 12"/>
          <p:cNvSpPr/>
          <p:nvPr/>
        </p:nvSpPr>
        <p:spPr>
          <a:xfrm>
            <a:off x="7976662" y="7211867"/>
            <a:ext cx="1294962" cy="1251621"/>
          </a:xfrm>
          <a:prstGeom prst="rect">
            <a:avLst/>
          </a:prstGeom>
          <a:solidFill>
            <a:srgbClr val="37C9EF"/>
          </a:solidFill>
        </p:spPr>
      </p:sp>
      <p:sp>
        <p:nvSpPr>
          <p:cNvPr id="13" name="AutoShape 13"/>
          <p:cNvSpPr/>
          <p:nvPr/>
        </p:nvSpPr>
        <p:spPr>
          <a:xfrm>
            <a:off x="9277974" y="7211867"/>
            <a:ext cx="1294962" cy="1251621"/>
          </a:xfrm>
          <a:prstGeom prst="rect">
            <a:avLst/>
          </a:prstGeom>
          <a:solidFill>
            <a:srgbClr val="2C92D5"/>
          </a:solidFill>
        </p:spPr>
      </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413434" y="6064127"/>
            <a:ext cx="1024042" cy="1022705"/>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091826" y="6136984"/>
            <a:ext cx="1064633" cy="876991"/>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343550" y="7483444"/>
            <a:ext cx="1163810" cy="707015"/>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056762" y="7291256"/>
            <a:ext cx="1064633" cy="1091389"/>
          </a:xfrm>
          <a:prstGeom prst="rect">
            <a:avLst/>
          </a:prstGeom>
        </p:spPr>
      </p:pic>
      <p:pic>
        <p:nvPicPr>
          <p:cNvPr id="18" name="Picture 18"/>
          <p:cNvPicPr>
            <a:picLocks noChangeAspect="1"/>
          </p:cNvPicPr>
          <p:nvPr/>
        </p:nvPicPr>
        <p:blipFill>
          <a:blip r:embed="rId11"/>
          <a:srcRect l="128" t="556" r="560" b="77143"/>
          <a:stretch>
            <a:fillRect/>
          </a:stretch>
        </p:blipFill>
        <p:spPr>
          <a:xfrm>
            <a:off x="2669162" y="2323312"/>
            <a:ext cx="12974593" cy="2018212"/>
          </a:xfrm>
          <a:prstGeom prst="rect">
            <a:avLst/>
          </a:prstGeom>
        </p:spPr>
      </p:pic>
      <p:grpSp>
        <p:nvGrpSpPr>
          <p:cNvPr id="19" name="Group 19"/>
          <p:cNvGrpSpPr/>
          <p:nvPr/>
        </p:nvGrpSpPr>
        <p:grpSpPr>
          <a:xfrm>
            <a:off x="3765033" y="560322"/>
            <a:ext cx="11157034" cy="1022737"/>
            <a:chOff x="0" y="0"/>
            <a:chExt cx="14876045" cy="1363649"/>
          </a:xfrm>
        </p:grpSpPr>
        <p:sp>
          <p:nvSpPr>
            <p:cNvPr id="20" name="TextBox 20"/>
            <p:cNvSpPr txBox="1"/>
            <p:nvPr/>
          </p:nvSpPr>
          <p:spPr>
            <a:xfrm>
              <a:off x="810708" y="828384"/>
              <a:ext cx="13254628" cy="535265"/>
            </a:xfrm>
            <a:prstGeom prst="rect">
              <a:avLst/>
            </a:prstGeom>
          </p:spPr>
          <p:txBody>
            <a:bodyPr lIns="0" tIns="0" rIns="0" bIns="0" rtlCol="0" anchor="t">
              <a:spAutoFit/>
            </a:bodyPr>
            <a:lstStyle/>
            <a:p>
              <a:pPr algn="ctr">
                <a:lnSpc>
                  <a:spcPts val="3359"/>
                </a:lnSpc>
              </a:pPr>
              <a:endParaRPr/>
            </a:p>
          </p:txBody>
        </p:sp>
        <p:sp>
          <p:nvSpPr>
            <p:cNvPr id="21" name="TextBox 21"/>
            <p:cNvSpPr txBox="1"/>
            <p:nvPr/>
          </p:nvSpPr>
          <p:spPr>
            <a:xfrm>
              <a:off x="0" y="-47625"/>
              <a:ext cx="14876045" cy="779081"/>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OVERVIEW</a:t>
              </a:r>
            </a:p>
          </p:txBody>
        </p:sp>
      </p:grpSp>
      <p:grpSp>
        <p:nvGrpSpPr>
          <p:cNvPr id="22" name="Group 22"/>
          <p:cNvGrpSpPr/>
          <p:nvPr/>
        </p:nvGrpSpPr>
        <p:grpSpPr>
          <a:xfrm>
            <a:off x="1824940" y="5511801"/>
            <a:ext cx="5674684" cy="1452855"/>
            <a:chOff x="0" y="0"/>
            <a:chExt cx="7566245" cy="1937140"/>
          </a:xfrm>
        </p:grpSpPr>
        <p:sp>
          <p:nvSpPr>
            <p:cNvPr id="23" name="TextBox 23"/>
            <p:cNvSpPr txBox="1"/>
            <p:nvPr/>
          </p:nvSpPr>
          <p:spPr>
            <a:xfrm>
              <a:off x="0" y="670949"/>
              <a:ext cx="7566245" cy="1266190"/>
            </a:xfrm>
            <a:prstGeom prst="rect">
              <a:avLst/>
            </a:prstGeom>
          </p:spPr>
          <p:txBody>
            <a:bodyPr lIns="0" tIns="0" rIns="0" bIns="0" rtlCol="0" anchor="t">
              <a:spAutoFit/>
            </a:bodyPr>
            <a:lstStyle/>
            <a:p>
              <a:pPr>
                <a:lnSpc>
                  <a:spcPts val="2549"/>
                </a:lnSpc>
              </a:pPr>
              <a:r>
                <a:rPr lang="en-US" sz="1699" spc="33" dirty="0">
                  <a:solidFill>
                    <a:srgbClr val="191919"/>
                  </a:solidFill>
                  <a:latin typeface="Aileron Regular"/>
                </a:rPr>
                <a:t>Data available on-demand from the Twitter API using python, with messages consumed and produced through Kafka and Spark</a:t>
              </a:r>
            </a:p>
          </p:txBody>
        </p:sp>
        <p:sp>
          <p:nvSpPr>
            <p:cNvPr id="24" name="TextBox 24"/>
            <p:cNvSpPr txBox="1"/>
            <p:nvPr/>
          </p:nvSpPr>
          <p:spPr>
            <a:xfrm>
              <a:off x="0" y="-19050"/>
              <a:ext cx="7566245" cy="465939"/>
            </a:xfrm>
            <a:prstGeom prst="rect">
              <a:avLst/>
            </a:prstGeom>
          </p:spPr>
          <p:txBody>
            <a:bodyPr lIns="0" tIns="0" rIns="0" bIns="0" rtlCol="0" anchor="t">
              <a:spAutoFit/>
            </a:bodyPr>
            <a:lstStyle/>
            <a:p>
              <a:pPr marL="0" lvl="0" indent="0">
                <a:lnSpc>
                  <a:spcPts val="2837"/>
                </a:lnSpc>
                <a:spcBef>
                  <a:spcPct val="0"/>
                </a:spcBef>
              </a:pPr>
              <a:r>
                <a:rPr lang="en-US" sz="2199" spc="85">
                  <a:solidFill>
                    <a:srgbClr val="2C92D5"/>
                  </a:solidFill>
                  <a:latin typeface="Aileron Regular Bold"/>
                </a:rPr>
                <a:t>On-demand</a:t>
              </a:r>
            </a:p>
          </p:txBody>
        </p:sp>
      </p:grpSp>
      <p:grpSp>
        <p:nvGrpSpPr>
          <p:cNvPr id="25" name="Group 25"/>
          <p:cNvGrpSpPr/>
          <p:nvPr/>
        </p:nvGrpSpPr>
        <p:grpSpPr>
          <a:xfrm>
            <a:off x="1824940" y="7436083"/>
            <a:ext cx="5674684" cy="1129005"/>
            <a:chOff x="0" y="0"/>
            <a:chExt cx="7566245" cy="1505339"/>
          </a:xfrm>
        </p:grpSpPr>
        <p:sp>
          <p:nvSpPr>
            <p:cNvPr id="26" name="TextBox 26"/>
            <p:cNvSpPr txBox="1"/>
            <p:nvPr/>
          </p:nvSpPr>
          <p:spPr>
            <a:xfrm>
              <a:off x="0" y="670949"/>
              <a:ext cx="7566245" cy="834390"/>
            </a:xfrm>
            <a:prstGeom prst="rect">
              <a:avLst/>
            </a:prstGeom>
          </p:spPr>
          <p:txBody>
            <a:bodyPr lIns="0" tIns="0" rIns="0" bIns="0" rtlCol="0" anchor="t">
              <a:spAutoFit/>
            </a:bodyPr>
            <a:lstStyle/>
            <a:p>
              <a:pPr>
                <a:lnSpc>
                  <a:spcPts val="2550"/>
                </a:lnSpc>
              </a:pPr>
              <a:r>
                <a:rPr lang="en-US" sz="1699" spc="33">
                  <a:solidFill>
                    <a:srgbClr val="191919"/>
                  </a:solidFill>
                  <a:latin typeface="Aileron Regular"/>
                </a:rPr>
                <a:t>Robust data processing allowing for SQL to be used for advanced analytics and querying</a:t>
              </a:r>
            </a:p>
          </p:txBody>
        </p:sp>
        <p:sp>
          <p:nvSpPr>
            <p:cNvPr id="27" name="TextBox 27"/>
            <p:cNvSpPr txBox="1"/>
            <p:nvPr/>
          </p:nvSpPr>
          <p:spPr>
            <a:xfrm>
              <a:off x="0" y="-19050"/>
              <a:ext cx="7566245" cy="465939"/>
            </a:xfrm>
            <a:prstGeom prst="rect">
              <a:avLst/>
            </a:prstGeom>
          </p:spPr>
          <p:txBody>
            <a:bodyPr lIns="0" tIns="0" rIns="0" bIns="0" rtlCol="0" anchor="t">
              <a:spAutoFit/>
            </a:bodyPr>
            <a:lstStyle/>
            <a:p>
              <a:pPr marL="0" lvl="0" indent="0">
                <a:lnSpc>
                  <a:spcPts val="2837"/>
                </a:lnSpc>
                <a:spcBef>
                  <a:spcPct val="0"/>
                </a:spcBef>
              </a:pPr>
              <a:r>
                <a:rPr lang="en-US" sz="2199" spc="85">
                  <a:solidFill>
                    <a:srgbClr val="2C92D5"/>
                  </a:solidFill>
                  <a:latin typeface="Aileron Regular Bold"/>
                </a:rPr>
                <a:t>Analytics</a:t>
              </a:r>
            </a:p>
          </p:txBody>
        </p:sp>
      </p:grpSp>
      <p:grpSp>
        <p:nvGrpSpPr>
          <p:cNvPr id="28" name="Group 28"/>
          <p:cNvGrpSpPr/>
          <p:nvPr/>
        </p:nvGrpSpPr>
        <p:grpSpPr>
          <a:xfrm>
            <a:off x="11096252" y="5547092"/>
            <a:ext cx="5674684" cy="805155"/>
            <a:chOff x="0" y="0"/>
            <a:chExt cx="7566245" cy="1073539"/>
          </a:xfrm>
        </p:grpSpPr>
        <p:sp>
          <p:nvSpPr>
            <p:cNvPr id="29" name="TextBox 29"/>
            <p:cNvSpPr txBox="1"/>
            <p:nvPr/>
          </p:nvSpPr>
          <p:spPr>
            <a:xfrm>
              <a:off x="0" y="670949"/>
              <a:ext cx="7566245" cy="402590"/>
            </a:xfrm>
            <a:prstGeom prst="rect">
              <a:avLst/>
            </a:prstGeom>
          </p:spPr>
          <p:txBody>
            <a:bodyPr lIns="0" tIns="0" rIns="0" bIns="0" rtlCol="0" anchor="t">
              <a:spAutoFit/>
            </a:bodyPr>
            <a:lstStyle/>
            <a:p>
              <a:pPr>
                <a:lnSpc>
                  <a:spcPts val="2550"/>
                </a:lnSpc>
              </a:pPr>
              <a:r>
                <a:rPr lang="en-US" sz="1699" spc="33">
                  <a:solidFill>
                    <a:srgbClr val="191919"/>
                  </a:solidFill>
                  <a:latin typeface="Aileron Regular"/>
                </a:rPr>
                <a:t>Tweets can be aggregated by hashtag, location or topic</a:t>
              </a:r>
            </a:p>
          </p:txBody>
        </p:sp>
        <p:sp>
          <p:nvSpPr>
            <p:cNvPr id="30" name="TextBox 30"/>
            <p:cNvSpPr txBox="1"/>
            <p:nvPr/>
          </p:nvSpPr>
          <p:spPr>
            <a:xfrm>
              <a:off x="0" y="-19050"/>
              <a:ext cx="7566245" cy="465939"/>
            </a:xfrm>
            <a:prstGeom prst="rect">
              <a:avLst/>
            </a:prstGeom>
          </p:spPr>
          <p:txBody>
            <a:bodyPr lIns="0" tIns="0" rIns="0" bIns="0" rtlCol="0" anchor="t">
              <a:spAutoFit/>
            </a:bodyPr>
            <a:lstStyle/>
            <a:p>
              <a:pPr marL="0" lvl="0" indent="0">
                <a:lnSpc>
                  <a:spcPts val="2837"/>
                </a:lnSpc>
                <a:spcBef>
                  <a:spcPct val="0"/>
                </a:spcBef>
              </a:pPr>
              <a:r>
                <a:rPr lang="en-US" sz="2199" spc="85">
                  <a:solidFill>
                    <a:srgbClr val="2C92D5"/>
                  </a:solidFill>
                  <a:latin typeface="Aileron Regular Bold"/>
                </a:rPr>
                <a:t>Customizable</a:t>
              </a:r>
            </a:p>
          </p:txBody>
        </p:sp>
      </p:grpSp>
      <p:grpSp>
        <p:nvGrpSpPr>
          <p:cNvPr id="31" name="Group 31"/>
          <p:cNvGrpSpPr/>
          <p:nvPr/>
        </p:nvGrpSpPr>
        <p:grpSpPr>
          <a:xfrm>
            <a:off x="11096252" y="7443177"/>
            <a:ext cx="5674684" cy="1129005"/>
            <a:chOff x="0" y="0"/>
            <a:chExt cx="7566245" cy="1505340"/>
          </a:xfrm>
        </p:grpSpPr>
        <p:sp>
          <p:nvSpPr>
            <p:cNvPr id="32" name="TextBox 32"/>
            <p:cNvSpPr txBox="1"/>
            <p:nvPr/>
          </p:nvSpPr>
          <p:spPr>
            <a:xfrm>
              <a:off x="0" y="670949"/>
              <a:ext cx="7566245" cy="834390"/>
            </a:xfrm>
            <a:prstGeom prst="rect">
              <a:avLst/>
            </a:prstGeom>
          </p:spPr>
          <p:txBody>
            <a:bodyPr lIns="0" tIns="0" rIns="0" bIns="0" rtlCol="0" anchor="t">
              <a:spAutoFit/>
            </a:bodyPr>
            <a:lstStyle/>
            <a:p>
              <a:pPr>
                <a:lnSpc>
                  <a:spcPts val="2549"/>
                </a:lnSpc>
              </a:pPr>
              <a:r>
                <a:rPr lang="en-US" sz="1699" spc="33">
                  <a:solidFill>
                    <a:srgbClr val="191919"/>
                  </a:solidFill>
                  <a:latin typeface="Aileron Regular"/>
                </a:rPr>
                <a:t>Tweets are compiled into standardized format for</a:t>
              </a:r>
            </a:p>
            <a:p>
              <a:pPr>
                <a:lnSpc>
                  <a:spcPts val="2550"/>
                </a:lnSpc>
              </a:pPr>
              <a:r>
                <a:rPr lang="en-US" sz="1699" spc="33">
                  <a:solidFill>
                    <a:srgbClr val="191919"/>
                  </a:solidFill>
                  <a:latin typeface="Aileron Regular"/>
                </a:rPr>
                <a:t>aggregation into logical dataframe based structure</a:t>
              </a:r>
            </a:p>
          </p:txBody>
        </p:sp>
        <p:sp>
          <p:nvSpPr>
            <p:cNvPr id="33" name="TextBox 33"/>
            <p:cNvSpPr txBox="1"/>
            <p:nvPr/>
          </p:nvSpPr>
          <p:spPr>
            <a:xfrm>
              <a:off x="0" y="-19050"/>
              <a:ext cx="7566245" cy="465939"/>
            </a:xfrm>
            <a:prstGeom prst="rect">
              <a:avLst/>
            </a:prstGeom>
          </p:spPr>
          <p:txBody>
            <a:bodyPr lIns="0" tIns="0" rIns="0" bIns="0" rtlCol="0" anchor="t">
              <a:spAutoFit/>
            </a:bodyPr>
            <a:lstStyle/>
            <a:p>
              <a:pPr marL="0" lvl="0" indent="0">
                <a:lnSpc>
                  <a:spcPts val="2837"/>
                </a:lnSpc>
                <a:spcBef>
                  <a:spcPct val="0"/>
                </a:spcBef>
              </a:pPr>
              <a:r>
                <a:rPr lang="en-US" sz="2199" spc="85">
                  <a:solidFill>
                    <a:srgbClr val="2C92D5"/>
                  </a:solidFill>
                  <a:latin typeface="Aileron Regular Bold"/>
                </a:rPr>
                <a:t>Structured Data</a:t>
              </a:r>
            </a:p>
          </p:txBody>
        </p:sp>
      </p:grpSp>
      <p:sp>
        <p:nvSpPr>
          <p:cNvPr id="34" name="TextBox 34"/>
          <p:cNvSpPr txBox="1"/>
          <p:nvPr/>
        </p:nvSpPr>
        <p:spPr>
          <a:xfrm>
            <a:off x="436745" y="4608476"/>
            <a:ext cx="17777707" cy="368947"/>
          </a:xfrm>
          <a:prstGeom prst="rect">
            <a:avLst/>
          </a:prstGeom>
        </p:spPr>
        <p:txBody>
          <a:bodyPr lIns="0" tIns="0" rIns="0" bIns="0" rtlCol="0" anchor="t">
            <a:spAutoFit/>
          </a:bodyPr>
          <a:lstStyle/>
          <a:p>
            <a:pPr>
              <a:lnSpc>
                <a:spcPts val="3096"/>
              </a:lnSpc>
              <a:spcBef>
                <a:spcPct val="0"/>
              </a:spcBef>
            </a:pPr>
            <a:r>
              <a:rPr lang="en-US" sz="2400" spc="93" dirty="0">
                <a:solidFill>
                  <a:srgbClr val="004AAD"/>
                </a:solidFill>
                <a:latin typeface="Aileron Regular Bold"/>
              </a:rPr>
              <a:t>Solution: </a:t>
            </a:r>
            <a:r>
              <a:rPr lang="en-US" sz="2400" spc="93" dirty="0">
                <a:solidFill>
                  <a:srgbClr val="004AAD"/>
                </a:solidFill>
                <a:latin typeface="Aileron Regular"/>
              </a:rPr>
              <a:t>Create a data pipeline to gather tweets, fully customizable based on filtering rules and criteria</a:t>
            </a:r>
          </a:p>
        </p:txBody>
      </p:sp>
      <p:sp>
        <p:nvSpPr>
          <p:cNvPr id="35" name="TextBox 35"/>
          <p:cNvSpPr txBox="1"/>
          <p:nvPr/>
        </p:nvSpPr>
        <p:spPr>
          <a:xfrm>
            <a:off x="436745" y="1396023"/>
            <a:ext cx="17449176" cy="777728"/>
          </a:xfrm>
          <a:prstGeom prst="rect">
            <a:avLst/>
          </a:prstGeom>
        </p:spPr>
        <p:txBody>
          <a:bodyPr lIns="0" tIns="0" rIns="0" bIns="0" rtlCol="0" anchor="t">
            <a:spAutoFit/>
          </a:bodyPr>
          <a:lstStyle/>
          <a:p>
            <a:pPr>
              <a:lnSpc>
                <a:spcPts val="3096"/>
              </a:lnSpc>
              <a:spcBef>
                <a:spcPct val="0"/>
              </a:spcBef>
            </a:pPr>
            <a:r>
              <a:rPr lang="en-US" sz="2400" spc="93" dirty="0">
                <a:solidFill>
                  <a:srgbClr val="004AAD"/>
                </a:solidFill>
                <a:latin typeface="Aileron Regular Bold"/>
              </a:rPr>
              <a:t>Problem: </a:t>
            </a:r>
            <a:r>
              <a:rPr lang="en-US" sz="2400" spc="93" dirty="0">
                <a:solidFill>
                  <a:srgbClr val="004AAD"/>
                </a:solidFill>
                <a:latin typeface="Aileron Regular"/>
              </a:rPr>
              <a:t>Twitter has become a prominent source of real-time content, yet lacks the ability to perform Tweet analytics beyond the limited web user interface</a:t>
            </a:r>
          </a:p>
        </p:txBody>
      </p:sp>
      <p:sp>
        <p:nvSpPr>
          <p:cNvPr id="37" name="TextBox 34">
            <a:extLst>
              <a:ext uri="{FF2B5EF4-FFF2-40B4-BE49-F238E27FC236}">
                <a16:creationId xmlns:a16="http://schemas.microsoft.com/office/drawing/2014/main" id="{170AA865-4430-F444-951B-9833D5956689}"/>
              </a:ext>
            </a:extLst>
          </p:cNvPr>
          <p:cNvSpPr txBox="1"/>
          <p:nvPr/>
        </p:nvSpPr>
        <p:spPr>
          <a:xfrm>
            <a:off x="524580" y="9280488"/>
            <a:ext cx="17777707" cy="368947"/>
          </a:xfrm>
          <a:prstGeom prst="rect">
            <a:avLst/>
          </a:prstGeom>
        </p:spPr>
        <p:txBody>
          <a:bodyPr lIns="0" tIns="0" rIns="0" bIns="0" rtlCol="0" anchor="t">
            <a:spAutoFit/>
          </a:bodyPr>
          <a:lstStyle/>
          <a:p>
            <a:pPr>
              <a:lnSpc>
                <a:spcPts val="3096"/>
              </a:lnSpc>
              <a:spcBef>
                <a:spcPct val="0"/>
              </a:spcBef>
            </a:pPr>
            <a:r>
              <a:rPr lang="en-US" sz="2400" spc="93" dirty="0">
                <a:solidFill>
                  <a:srgbClr val="004AAD"/>
                </a:solidFill>
                <a:latin typeface="Aileron Regular Bold"/>
              </a:rPr>
              <a:t>Application: </a:t>
            </a:r>
            <a:r>
              <a:rPr lang="en-US" sz="2400" spc="93" dirty="0">
                <a:solidFill>
                  <a:srgbClr val="004AAD"/>
                </a:solidFill>
                <a:latin typeface="Aileron Regular"/>
              </a:rPr>
              <a:t>Customized filtering rules and criteria for Climate Change topics on Twitter </a:t>
            </a:r>
            <a:r>
              <a:rPr lang="en-US" sz="2400" spc="93" dirty="0">
                <a:solidFill>
                  <a:srgbClr val="004AAD"/>
                </a:solidFill>
                <a:latin typeface="Aileron Regular Bold"/>
              </a:rPr>
              <a:t> </a:t>
            </a:r>
            <a:endParaRPr lang="en-US" sz="2400" spc="93" dirty="0">
              <a:solidFill>
                <a:srgbClr val="004AAD"/>
              </a:solidFill>
              <a:latin typeface="Aileron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6C72DE-E6EC-E74D-9E03-5B8A53AFDC4A}"/>
              </a:ext>
            </a:extLst>
          </p:cNvPr>
          <p:cNvGrpSpPr/>
          <p:nvPr/>
        </p:nvGrpSpPr>
        <p:grpSpPr>
          <a:xfrm>
            <a:off x="4153404" y="5703089"/>
            <a:ext cx="10415884" cy="4266323"/>
            <a:chOff x="2747275" y="5829300"/>
            <a:chExt cx="12626338" cy="5121382"/>
          </a:xfrm>
        </p:grpSpPr>
        <p:pic>
          <p:nvPicPr>
            <p:cNvPr id="3" name="Picture 2">
              <a:extLst>
                <a:ext uri="{FF2B5EF4-FFF2-40B4-BE49-F238E27FC236}">
                  <a16:creationId xmlns:a16="http://schemas.microsoft.com/office/drawing/2014/main" id="{F55BFDE2-D9A8-804E-9667-B2766AD144BE}"/>
                </a:ext>
              </a:extLst>
            </p:cNvPr>
            <p:cNvPicPr>
              <a:picLocks noChangeAspect="1"/>
            </p:cNvPicPr>
            <p:nvPr/>
          </p:nvPicPr>
          <p:blipFill>
            <a:blip r:embed="rId3"/>
            <a:stretch>
              <a:fillRect/>
            </a:stretch>
          </p:blipFill>
          <p:spPr>
            <a:xfrm>
              <a:off x="2819400" y="5829300"/>
              <a:ext cx="12284117" cy="5121382"/>
            </a:xfrm>
            <a:prstGeom prst="rect">
              <a:avLst/>
            </a:prstGeom>
          </p:spPr>
        </p:pic>
        <p:sp>
          <p:nvSpPr>
            <p:cNvPr id="11" name="Rectangle 10">
              <a:extLst>
                <a:ext uri="{FF2B5EF4-FFF2-40B4-BE49-F238E27FC236}">
                  <a16:creationId xmlns:a16="http://schemas.microsoft.com/office/drawing/2014/main" id="{FEF77075-00A5-1F41-9986-C83F8C607199}"/>
                </a:ext>
              </a:extLst>
            </p:cNvPr>
            <p:cNvSpPr/>
            <p:nvPr/>
          </p:nvSpPr>
          <p:spPr>
            <a:xfrm>
              <a:off x="4114800" y="8786510"/>
              <a:ext cx="5060950" cy="1789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94E76B8-1587-7D47-A854-CA945B516D1E}"/>
                </a:ext>
              </a:extLst>
            </p:cNvPr>
            <p:cNvSpPr/>
            <p:nvPr/>
          </p:nvSpPr>
          <p:spPr>
            <a:xfrm>
              <a:off x="6248400" y="7043036"/>
              <a:ext cx="2122618" cy="1502396"/>
            </a:xfrm>
            <a:prstGeom prst="roundRect">
              <a:avLst/>
            </a:prstGeom>
            <a:solidFill>
              <a:srgbClr val="D0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2468308-CC22-1849-AF95-296204FB1CCB}"/>
                </a:ext>
              </a:extLst>
            </p:cNvPr>
            <p:cNvSpPr/>
            <p:nvPr/>
          </p:nvSpPr>
          <p:spPr>
            <a:xfrm>
              <a:off x="5936832" y="7028978"/>
              <a:ext cx="648118" cy="300980"/>
            </a:xfrm>
            <a:prstGeom prst="roundRect">
              <a:avLst/>
            </a:prstGeom>
            <a:solidFill>
              <a:srgbClr val="D0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0316284-1F32-924B-AC74-7F57B858E6BC}"/>
                </a:ext>
              </a:extLst>
            </p:cNvPr>
            <p:cNvSpPr/>
            <p:nvPr/>
          </p:nvSpPr>
          <p:spPr>
            <a:xfrm>
              <a:off x="6260891" y="8581055"/>
              <a:ext cx="2590800" cy="497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a:extLst>
                <a:ext uri="{FF2B5EF4-FFF2-40B4-BE49-F238E27FC236}">
                  <a16:creationId xmlns:a16="http://schemas.microsoft.com/office/drawing/2014/main" id="{A9907FA2-015B-FC44-9577-5954827EDBA6}"/>
                </a:ext>
              </a:extLst>
            </p:cNvPr>
            <p:cNvSpPr/>
            <p:nvPr/>
          </p:nvSpPr>
          <p:spPr>
            <a:xfrm>
              <a:off x="5738682" y="7005865"/>
              <a:ext cx="495718" cy="307646"/>
            </a:xfrm>
            <a:prstGeom prst="roundRect">
              <a:avLst/>
            </a:prstGeom>
            <a:solidFill>
              <a:srgbClr val="D0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6BC06294-EFDC-034F-9894-A02E410F8D17}"/>
                </a:ext>
              </a:extLst>
            </p:cNvPr>
            <p:cNvSpPr txBox="1"/>
            <p:nvPr/>
          </p:nvSpPr>
          <p:spPr>
            <a:xfrm>
              <a:off x="2747275" y="6259801"/>
              <a:ext cx="1722654" cy="430887"/>
            </a:xfrm>
            <a:prstGeom prst="rect">
              <a:avLst/>
            </a:prstGeom>
            <a:noFill/>
            <a:ln w="6350">
              <a:noFill/>
              <a:prstDash val="dash"/>
            </a:ln>
          </p:spPr>
          <p:txBody>
            <a:bodyPr wrap="square" lIns="0" tIns="0" rIns="0" bIns="0" rtlCol="0">
              <a:spAutoFit/>
            </a:bodyPr>
            <a:lstStyle/>
            <a:p>
              <a:pPr algn="ctr"/>
              <a:r>
                <a:rPr lang="en-US" sz="1400" b="1" dirty="0">
                  <a:solidFill>
                    <a:schemeClr val="accent6">
                      <a:lumMod val="75000"/>
                    </a:schemeClr>
                  </a:solidFill>
                </a:rPr>
                <a:t>Twitter API connection using Bearer Token</a:t>
              </a:r>
              <a:endParaRPr lang="en-US" sz="1400" b="1" dirty="0">
                <a:solidFill>
                  <a:srgbClr val="00B0F0"/>
                </a:solidFill>
              </a:endParaRPr>
            </a:p>
          </p:txBody>
        </p:sp>
        <p:sp>
          <p:nvSpPr>
            <p:cNvPr id="237" name="TextBox 236">
              <a:extLst>
                <a:ext uri="{FF2B5EF4-FFF2-40B4-BE49-F238E27FC236}">
                  <a16:creationId xmlns:a16="http://schemas.microsoft.com/office/drawing/2014/main" id="{A51D1D3E-7CC2-534E-B7B4-53AC4CFBD630}"/>
                </a:ext>
              </a:extLst>
            </p:cNvPr>
            <p:cNvSpPr txBox="1"/>
            <p:nvPr/>
          </p:nvSpPr>
          <p:spPr>
            <a:xfrm>
              <a:off x="3961255" y="8398740"/>
              <a:ext cx="1775424" cy="430887"/>
            </a:xfrm>
            <a:prstGeom prst="rect">
              <a:avLst/>
            </a:prstGeom>
            <a:noFill/>
            <a:ln w="6350">
              <a:noFill/>
              <a:prstDash val="dash"/>
            </a:ln>
          </p:spPr>
          <p:txBody>
            <a:bodyPr wrap="square" lIns="0" tIns="0" rIns="0" bIns="0" rtlCol="0">
              <a:spAutoFit/>
            </a:bodyPr>
            <a:lstStyle/>
            <a:p>
              <a:pPr algn="ctr"/>
              <a:r>
                <a:rPr lang="en-US" sz="1400" b="1" dirty="0">
                  <a:solidFill>
                    <a:schemeClr val="accent6">
                      <a:lumMod val="75000"/>
                    </a:schemeClr>
                  </a:solidFill>
                </a:rPr>
                <a:t>Kafka Producer </a:t>
              </a:r>
              <a:br>
                <a:rPr lang="en-US" sz="1400" b="1" dirty="0">
                  <a:solidFill>
                    <a:schemeClr val="accent6">
                      <a:lumMod val="75000"/>
                    </a:schemeClr>
                  </a:solidFill>
                </a:rPr>
              </a:br>
              <a:r>
                <a:rPr lang="en-US" sz="1400" b="1" dirty="0">
                  <a:solidFill>
                    <a:srgbClr val="92D050"/>
                  </a:solidFill>
                </a:rPr>
                <a:t>+ Topic</a:t>
              </a:r>
            </a:p>
          </p:txBody>
        </p:sp>
        <p:sp>
          <p:nvSpPr>
            <p:cNvPr id="239" name="TextBox 238">
              <a:extLst>
                <a:ext uri="{FF2B5EF4-FFF2-40B4-BE49-F238E27FC236}">
                  <a16:creationId xmlns:a16="http://schemas.microsoft.com/office/drawing/2014/main" id="{18B02AD0-27B7-934D-BB9A-A4573E215657}"/>
                </a:ext>
              </a:extLst>
            </p:cNvPr>
            <p:cNvSpPr txBox="1"/>
            <p:nvPr/>
          </p:nvSpPr>
          <p:spPr>
            <a:xfrm>
              <a:off x="8533039" y="6866600"/>
              <a:ext cx="1401160" cy="430887"/>
            </a:xfrm>
            <a:prstGeom prst="rect">
              <a:avLst/>
            </a:prstGeom>
            <a:noFill/>
            <a:ln w="6350">
              <a:noFill/>
              <a:prstDash val="dash"/>
            </a:ln>
          </p:spPr>
          <p:txBody>
            <a:bodyPr wrap="square" lIns="0" tIns="0" rIns="0" bIns="0" rtlCol="0">
              <a:spAutoFit/>
            </a:bodyPr>
            <a:lstStyle/>
            <a:p>
              <a:pPr algn="ctr"/>
              <a:r>
                <a:rPr lang="en-US" sz="1400" b="1" dirty="0">
                  <a:solidFill>
                    <a:schemeClr val="accent6">
                      <a:lumMod val="75000"/>
                    </a:schemeClr>
                  </a:solidFill>
                </a:rPr>
                <a:t>Spark </a:t>
              </a:r>
              <a:br>
                <a:rPr lang="en-US" sz="1400" b="1" dirty="0">
                  <a:solidFill>
                    <a:schemeClr val="accent6">
                      <a:lumMod val="75000"/>
                    </a:schemeClr>
                  </a:solidFill>
                </a:rPr>
              </a:br>
              <a:r>
                <a:rPr lang="en-US" sz="1400" b="1" dirty="0">
                  <a:solidFill>
                    <a:schemeClr val="accent6">
                      <a:lumMod val="75000"/>
                    </a:schemeClr>
                  </a:solidFill>
                </a:rPr>
                <a:t>Consumer</a:t>
              </a:r>
              <a:endParaRPr lang="en-US" sz="1400" b="1" dirty="0">
                <a:solidFill>
                  <a:srgbClr val="92D050"/>
                </a:solidFill>
              </a:endParaRPr>
            </a:p>
          </p:txBody>
        </p:sp>
        <p:sp>
          <p:nvSpPr>
            <p:cNvPr id="240" name="TextBox 239">
              <a:extLst>
                <a:ext uri="{FF2B5EF4-FFF2-40B4-BE49-F238E27FC236}">
                  <a16:creationId xmlns:a16="http://schemas.microsoft.com/office/drawing/2014/main" id="{55CE7511-C103-504F-96B8-61272903B410}"/>
                </a:ext>
              </a:extLst>
            </p:cNvPr>
            <p:cNvSpPr txBox="1"/>
            <p:nvPr/>
          </p:nvSpPr>
          <p:spPr>
            <a:xfrm>
              <a:off x="10345302" y="9488067"/>
              <a:ext cx="1918324" cy="215444"/>
            </a:xfrm>
            <a:prstGeom prst="rect">
              <a:avLst/>
            </a:prstGeom>
            <a:noFill/>
            <a:ln w="6350">
              <a:noFill/>
              <a:prstDash val="dash"/>
            </a:ln>
          </p:spPr>
          <p:txBody>
            <a:bodyPr wrap="square" lIns="0" tIns="0" rIns="0" bIns="0" rtlCol="0">
              <a:spAutoFit/>
            </a:bodyPr>
            <a:lstStyle/>
            <a:p>
              <a:pPr algn="ctr"/>
              <a:r>
                <a:rPr lang="en-US" sz="1400" b="1" dirty="0">
                  <a:solidFill>
                    <a:schemeClr val="accent6">
                      <a:lumMod val="75000"/>
                    </a:schemeClr>
                  </a:solidFill>
                </a:rPr>
                <a:t>HDFS &amp; Hive Tables</a:t>
              </a:r>
              <a:endParaRPr lang="en-US" sz="1400" b="1" dirty="0">
                <a:solidFill>
                  <a:srgbClr val="92D050"/>
                </a:solidFill>
              </a:endParaRPr>
            </a:p>
          </p:txBody>
        </p:sp>
        <p:sp>
          <p:nvSpPr>
            <p:cNvPr id="241" name="TextBox 240">
              <a:extLst>
                <a:ext uri="{FF2B5EF4-FFF2-40B4-BE49-F238E27FC236}">
                  <a16:creationId xmlns:a16="http://schemas.microsoft.com/office/drawing/2014/main" id="{F10D315D-9199-2C4A-9574-776E82F20CE7}"/>
                </a:ext>
              </a:extLst>
            </p:cNvPr>
            <p:cNvSpPr txBox="1"/>
            <p:nvPr/>
          </p:nvSpPr>
          <p:spPr>
            <a:xfrm>
              <a:off x="12856758" y="6901064"/>
              <a:ext cx="2516855" cy="517246"/>
            </a:xfrm>
            <a:prstGeom prst="rect">
              <a:avLst/>
            </a:prstGeom>
            <a:noFill/>
            <a:ln w="6350">
              <a:noFill/>
              <a:prstDash val="dash"/>
            </a:ln>
          </p:spPr>
          <p:txBody>
            <a:bodyPr wrap="square" lIns="0" tIns="0" rIns="0" bIns="0" rtlCol="0">
              <a:spAutoFit/>
            </a:bodyPr>
            <a:lstStyle/>
            <a:p>
              <a:pPr algn="ctr"/>
              <a:r>
                <a:rPr lang="en-US" sz="1400" b="1" dirty="0" err="1">
                  <a:solidFill>
                    <a:schemeClr val="accent6">
                      <a:lumMod val="75000"/>
                    </a:schemeClr>
                  </a:solidFill>
                </a:rPr>
                <a:t>Jupyter</a:t>
              </a:r>
              <a:r>
                <a:rPr lang="en-US" sz="1400" b="1" dirty="0">
                  <a:solidFill>
                    <a:schemeClr val="accent6">
                      <a:lumMod val="75000"/>
                    </a:schemeClr>
                  </a:solidFill>
                </a:rPr>
                <a:t> Notebook Setup </a:t>
              </a:r>
              <a:br>
                <a:rPr lang="en-US" sz="1400" b="1" dirty="0">
                  <a:solidFill>
                    <a:schemeClr val="accent6">
                      <a:lumMod val="75000"/>
                    </a:schemeClr>
                  </a:solidFill>
                </a:rPr>
              </a:br>
              <a:r>
                <a:rPr lang="en-US" sz="1400" b="1" dirty="0">
                  <a:solidFill>
                    <a:schemeClr val="accent6">
                      <a:lumMod val="75000"/>
                    </a:schemeClr>
                  </a:solidFill>
                </a:rPr>
                <a:t>using Presto</a:t>
              </a:r>
              <a:endParaRPr lang="en-US" sz="1400" b="1" dirty="0">
                <a:solidFill>
                  <a:srgbClr val="92D050"/>
                </a:solidFill>
              </a:endParaRPr>
            </a:p>
          </p:txBody>
        </p:sp>
      </p:grpSp>
      <p:sp>
        <p:nvSpPr>
          <p:cNvPr id="2" name="TextBox 2"/>
          <p:cNvSpPr txBox="1"/>
          <p:nvPr/>
        </p:nvSpPr>
        <p:spPr>
          <a:xfrm>
            <a:off x="3550218" y="469632"/>
            <a:ext cx="11157034" cy="558230"/>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DATA PIPELINE</a:t>
            </a:r>
          </a:p>
        </p:txBody>
      </p:sp>
      <p:grpSp>
        <p:nvGrpSpPr>
          <p:cNvPr id="12" name="Group 11">
            <a:extLst>
              <a:ext uri="{FF2B5EF4-FFF2-40B4-BE49-F238E27FC236}">
                <a16:creationId xmlns:a16="http://schemas.microsoft.com/office/drawing/2014/main" id="{1A35025E-D77B-8047-BB02-AB5F805228D6}"/>
              </a:ext>
            </a:extLst>
          </p:cNvPr>
          <p:cNvGrpSpPr/>
          <p:nvPr/>
        </p:nvGrpSpPr>
        <p:grpSpPr>
          <a:xfrm>
            <a:off x="14691878" y="2069882"/>
            <a:ext cx="1577629" cy="2098632"/>
            <a:chOff x="1833489" y="1968660"/>
            <a:chExt cx="2125706" cy="3007247"/>
          </a:xfrm>
        </p:grpSpPr>
        <p:pic>
          <p:nvPicPr>
            <p:cNvPr id="19" name="Picture 18">
              <a:extLst>
                <a:ext uri="{FF2B5EF4-FFF2-40B4-BE49-F238E27FC236}">
                  <a16:creationId xmlns:a16="http://schemas.microsoft.com/office/drawing/2014/main" id="{62CC4BCD-96AC-ED41-B263-0A997C4B93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3489" y="1968660"/>
              <a:ext cx="1048774" cy="1524000"/>
            </a:xfrm>
            <a:prstGeom prst="rect">
              <a:avLst/>
            </a:prstGeom>
          </p:spPr>
        </p:pic>
        <p:pic>
          <p:nvPicPr>
            <p:cNvPr id="14" name="Picture 13">
              <a:extLst>
                <a:ext uri="{FF2B5EF4-FFF2-40B4-BE49-F238E27FC236}">
                  <a16:creationId xmlns:a16="http://schemas.microsoft.com/office/drawing/2014/main" id="{1F36CB03-34FE-234F-B764-8D9E74FEDBC5}"/>
                </a:ext>
              </a:extLst>
            </p:cNvPr>
            <p:cNvPicPr>
              <a:picLocks noChangeAspect="1"/>
            </p:cNvPicPr>
            <p:nvPr/>
          </p:nvPicPr>
          <p:blipFill>
            <a:blip r:embed="rId5"/>
            <a:stretch>
              <a:fillRect/>
            </a:stretch>
          </p:blipFill>
          <p:spPr>
            <a:xfrm>
              <a:off x="2330697" y="2476658"/>
              <a:ext cx="1103132" cy="1590635"/>
            </a:xfrm>
            <a:prstGeom prst="rect">
              <a:avLst/>
            </a:prstGeom>
          </p:spPr>
        </p:pic>
        <p:pic>
          <p:nvPicPr>
            <p:cNvPr id="21" name="Picture 20">
              <a:extLst>
                <a:ext uri="{FF2B5EF4-FFF2-40B4-BE49-F238E27FC236}">
                  <a16:creationId xmlns:a16="http://schemas.microsoft.com/office/drawing/2014/main" id="{6A1487AF-F8D3-084A-886D-5ECEADBAB0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2420" y="3243801"/>
              <a:ext cx="1016775" cy="1732106"/>
            </a:xfrm>
            <a:prstGeom prst="rect">
              <a:avLst/>
            </a:prstGeom>
          </p:spPr>
        </p:pic>
      </p:grpSp>
      <p:grpSp>
        <p:nvGrpSpPr>
          <p:cNvPr id="9" name="Group 8">
            <a:extLst>
              <a:ext uri="{FF2B5EF4-FFF2-40B4-BE49-F238E27FC236}">
                <a16:creationId xmlns:a16="http://schemas.microsoft.com/office/drawing/2014/main" id="{2EF4C526-886A-E140-98F5-7E33A2BCF0A5}"/>
              </a:ext>
            </a:extLst>
          </p:cNvPr>
          <p:cNvGrpSpPr/>
          <p:nvPr/>
        </p:nvGrpSpPr>
        <p:grpSpPr>
          <a:xfrm>
            <a:off x="6606069" y="2161134"/>
            <a:ext cx="2299593" cy="1081026"/>
            <a:chOff x="6535835" y="2158142"/>
            <a:chExt cx="2299593" cy="1081026"/>
          </a:xfrm>
        </p:grpSpPr>
        <p:pic>
          <p:nvPicPr>
            <p:cNvPr id="26" name="Picture 25">
              <a:extLst>
                <a:ext uri="{FF2B5EF4-FFF2-40B4-BE49-F238E27FC236}">
                  <a16:creationId xmlns:a16="http://schemas.microsoft.com/office/drawing/2014/main" id="{0DD05E54-05B3-C247-BF57-296895053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895334" flipH="1" flipV="1">
              <a:off x="6711461" y="1993234"/>
              <a:ext cx="386253" cy="716069"/>
            </a:xfrm>
            <a:prstGeom prst="rect">
              <a:avLst/>
            </a:prstGeom>
          </p:spPr>
        </p:pic>
        <p:pic>
          <p:nvPicPr>
            <p:cNvPr id="27" name="Picture 25">
              <a:extLst>
                <a:ext uri="{FF2B5EF4-FFF2-40B4-BE49-F238E27FC236}">
                  <a16:creationId xmlns:a16="http://schemas.microsoft.com/office/drawing/2014/main" id="{D156DDD1-5596-894B-80CF-5DDF6E1019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704666" flipH="1">
              <a:off x="6700743" y="2688007"/>
              <a:ext cx="386253" cy="716069"/>
            </a:xfrm>
            <a:prstGeom prst="rect">
              <a:avLst/>
            </a:prstGeom>
          </p:spPr>
        </p:pic>
        <p:sp>
          <p:nvSpPr>
            <p:cNvPr id="29" name="Rectangle 28">
              <a:extLst>
                <a:ext uri="{FF2B5EF4-FFF2-40B4-BE49-F238E27FC236}">
                  <a16:creationId xmlns:a16="http://schemas.microsoft.com/office/drawing/2014/main" id="{9C36DB3F-36D8-904D-905D-72387DA6D0AC}"/>
                </a:ext>
              </a:extLst>
            </p:cNvPr>
            <p:cNvSpPr/>
            <p:nvPr/>
          </p:nvSpPr>
          <p:spPr>
            <a:xfrm>
              <a:off x="6840853" y="2495877"/>
              <a:ext cx="1994575" cy="338554"/>
            </a:xfrm>
            <a:prstGeom prst="rect">
              <a:avLst/>
            </a:prstGeom>
            <a:noFill/>
          </p:spPr>
          <p:txBody>
            <a:bodyPr wrap="square" lIns="91440" tIns="45720" rIns="91440" bIns="45720">
              <a:spAutoFit/>
            </a:bodyPr>
            <a:lstStyle/>
            <a:p>
              <a:pPr algn="ctr"/>
              <a:r>
                <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Bearer Token</a:t>
              </a:r>
            </a:p>
          </p:txBody>
        </p:sp>
      </p:grpSp>
      <p:pic>
        <p:nvPicPr>
          <p:cNvPr id="39" name="Picture 38">
            <a:extLst>
              <a:ext uri="{FF2B5EF4-FFF2-40B4-BE49-F238E27FC236}">
                <a16:creationId xmlns:a16="http://schemas.microsoft.com/office/drawing/2014/main" id="{E427FBE9-D804-804F-8246-F664361316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3400" y="1651809"/>
            <a:ext cx="4476722" cy="1955248"/>
          </a:xfrm>
          <a:prstGeom prst="rect">
            <a:avLst/>
          </a:prstGeom>
          <a:ln>
            <a:solidFill>
              <a:schemeClr val="tx1">
                <a:lumMod val="50000"/>
                <a:lumOff val="50000"/>
              </a:schemeClr>
            </a:solidFill>
          </a:ln>
        </p:spPr>
      </p:pic>
      <p:sp>
        <p:nvSpPr>
          <p:cNvPr id="113" name="Arc 112">
            <a:extLst>
              <a:ext uri="{FF2B5EF4-FFF2-40B4-BE49-F238E27FC236}">
                <a16:creationId xmlns:a16="http://schemas.microsoft.com/office/drawing/2014/main" id="{8F9AC46E-E9D8-3843-84CE-AA26FF8CE9E1}"/>
              </a:ext>
            </a:extLst>
          </p:cNvPr>
          <p:cNvSpPr/>
          <p:nvPr/>
        </p:nvSpPr>
        <p:spPr>
          <a:xfrm flipH="1">
            <a:off x="5237808" y="2582339"/>
            <a:ext cx="238619" cy="238619"/>
          </a:xfrm>
          <a:prstGeom prst="arc">
            <a:avLst>
              <a:gd name="adj1" fmla="val 13550007"/>
              <a:gd name="adj2" fmla="val 8407218"/>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Line 7">
            <a:extLst>
              <a:ext uri="{FF2B5EF4-FFF2-40B4-BE49-F238E27FC236}">
                <a16:creationId xmlns:a16="http://schemas.microsoft.com/office/drawing/2014/main" id="{D1943ED9-3F79-F840-80EA-4263F7FAA96A}"/>
              </a:ext>
            </a:extLst>
          </p:cNvPr>
          <p:cNvSpPr>
            <a:spLocks noChangeShapeType="1"/>
          </p:cNvSpPr>
          <p:nvPr/>
        </p:nvSpPr>
        <p:spPr bwMode="auto">
          <a:xfrm flipH="1">
            <a:off x="5476426" y="2701648"/>
            <a:ext cx="77947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Oval 115">
            <a:extLst>
              <a:ext uri="{FF2B5EF4-FFF2-40B4-BE49-F238E27FC236}">
                <a16:creationId xmlns:a16="http://schemas.microsoft.com/office/drawing/2014/main" id="{6145FFD2-E7B3-104C-B5BF-1083EBE56E8F}"/>
              </a:ext>
            </a:extLst>
          </p:cNvPr>
          <p:cNvSpPr/>
          <p:nvPr/>
        </p:nvSpPr>
        <p:spPr>
          <a:xfrm flipH="1">
            <a:off x="6170330" y="2634301"/>
            <a:ext cx="134693" cy="134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94D9CD5-4DA7-384A-968C-DAD412B69A54}"/>
              </a:ext>
            </a:extLst>
          </p:cNvPr>
          <p:cNvSpPr/>
          <p:nvPr/>
        </p:nvSpPr>
        <p:spPr>
          <a:xfrm flipH="1">
            <a:off x="5289770" y="2634301"/>
            <a:ext cx="134693" cy="13469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17E1F333-C261-A04E-8528-BA9F868C3506}"/>
              </a:ext>
            </a:extLst>
          </p:cNvPr>
          <p:cNvSpPr txBox="1"/>
          <p:nvPr/>
        </p:nvSpPr>
        <p:spPr>
          <a:xfrm>
            <a:off x="1376240" y="1027250"/>
            <a:ext cx="3901338" cy="307777"/>
          </a:xfrm>
          <a:prstGeom prst="rect">
            <a:avLst/>
          </a:prstGeom>
          <a:noFill/>
          <a:ln w="6350">
            <a:noFill/>
            <a:prstDash val="dash"/>
          </a:ln>
        </p:spPr>
        <p:txBody>
          <a:bodyPr wrap="square" lIns="0" tIns="0" rIns="0" bIns="0" rtlCol="0">
            <a:spAutoFit/>
          </a:bodyPr>
          <a:lstStyle/>
          <a:p>
            <a:r>
              <a:rPr lang="en-US" sz="2000" b="1" dirty="0"/>
              <a:t>STEP 1:  </a:t>
            </a:r>
            <a:r>
              <a:rPr lang="en-US" sz="1600" b="1" dirty="0">
                <a:solidFill>
                  <a:schemeClr val="bg1">
                    <a:lumMod val="50000"/>
                  </a:schemeClr>
                </a:solidFill>
              </a:rPr>
              <a:t>Twitter Developer Account Setup</a:t>
            </a:r>
          </a:p>
        </p:txBody>
      </p:sp>
      <p:sp>
        <p:nvSpPr>
          <p:cNvPr id="143" name="Oval 142">
            <a:extLst>
              <a:ext uri="{FF2B5EF4-FFF2-40B4-BE49-F238E27FC236}">
                <a16:creationId xmlns:a16="http://schemas.microsoft.com/office/drawing/2014/main" id="{12466E2C-2D7A-384C-ACF8-AB16FA000641}"/>
              </a:ext>
            </a:extLst>
          </p:cNvPr>
          <p:cNvSpPr/>
          <p:nvPr/>
        </p:nvSpPr>
        <p:spPr>
          <a:xfrm rot="16200000" flipH="1">
            <a:off x="15405940" y="4442769"/>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4">
            <a:extLst>
              <a:ext uri="{FF2B5EF4-FFF2-40B4-BE49-F238E27FC236}">
                <a16:creationId xmlns:a16="http://schemas.microsoft.com/office/drawing/2014/main" id="{60A3C4E6-88F6-CA45-A203-548D2546C207}"/>
              </a:ext>
            </a:extLst>
          </p:cNvPr>
          <p:cNvSpPr>
            <a:spLocks noChangeArrowheads="1"/>
          </p:cNvSpPr>
          <p:nvPr/>
        </p:nvSpPr>
        <p:spPr bwMode="auto">
          <a:xfrm>
            <a:off x="14325600" y="1315927"/>
            <a:ext cx="529292" cy="535565"/>
          </a:xfrm>
          <a:prstGeom prst="ellipse">
            <a:avLst/>
          </a:prstGeom>
          <a:solidFill>
            <a:schemeClr val="accent3"/>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178" name="Oval 13">
            <a:extLst>
              <a:ext uri="{FF2B5EF4-FFF2-40B4-BE49-F238E27FC236}">
                <a16:creationId xmlns:a16="http://schemas.microsoft.com/office/drawing/2014/main" id="{81EB5188-27F7-0041-AA93-BDBDC940BFFD}"/>
              </a:ext>
            </a:extLst>
          </p:cNvPr>
          <p:cNvSpPr>
            <a:spLocks noChangeArrowheads="1"/>
          </p:cNvSpPr>
          <p:nvPr/>
        </p:nvSpPr>
        <p:spPr bwMode="auto">
          <a:xfrm>
            <a:off x="14396730" y="1381614"/>
            <a:ext cx="391823" cy="39493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37160" tIns="68580" rIns="137160" bIns="68580" numCol="1" anchor="t" anchorCtr="0" compatLnSpc="1">
            <a:prstTxWarp prst="textNoShape">
              <a:avLst/>
            </a:prstTxWarp>
          </a:bodyPr>
          <a:lstStyle/>
          <a:p>
            <a:pPr defTabSz="1371600">
              <a:defRPr/>
            </a:pPr>
            <a:endParaRPr lang="en-US" sz="2700" dirty="0">
              <a:solidFill>
                <a:prstClr val="black"/>
              </a:solidFill>
              <a:latin typeface="Calibri Light"/>
            </a:endParaRPr>
          </a:p>
        </p:txBody>
      </p:sp>
      <p:grpSp>
        <p:nvGrpSpPr>
          <p:cNvPr id="181" name="Group 180">
            <a:extLst>
              <a:ext uri="{FF2B5EF4-FFF2-40B4-BE49-F238E27FC236}">
                <a16:creationId xmlns:a16="http://schemas.microsoft.com/office/drawing/2014/main" id="{7E2A9B2E-34D0-A346-9E1A-C0402ED4491B}"/>
              </a:ext>
            </a:extLst>
          </p:cNvPr>
          <p:cNvGrpSpPr/>
          <p:nvPr/>
        </p:nvGrpSpPr>
        <p:grpSpPr>
          <a:xfrm>
            <a:off x="14497569" y="1466672"/>
            <a:ext cx="194309" cy="194309"/>
            <a:chOff x="7023101" y="1917700"/>
            <a:chExt cx="287338" cy="287337"/>
          </a:xfrm>
          <a:solidFill>
            <a:srgbClr val="92D050"/>
          </a:solidFill>
        </p:grpSpPr>
        <p:sp>
          <p:nvSpPr>
            <p:cNvPr id="182" name="Freeform 274">
              <a:extLst>
                <a:ext uri="{FF2B5EF4-FFF2-40B4-BE49-F238E27FC236}">
                  <a16:creationId xmlns:a16="http://schemas.microsoft.com/office/drawing/2014/main" id="{0B1C9241-73A2-A145-8C7B-B64E7CD94FC0}"/>
                </a:ext>
              </a:extLst>
            </p:cNvPr>
            <p:cNvSpPr>
              <a:spLocks noEditPoints="1"/>
            </p:cNvSpPr>
            <p:nvPr/>
          </p:nvSpPr>
          <p:spPr bwMode="auto">
            <a:xfrm>
              <a:off x="7023101" y="1917700"/>
              <a:ext cx="287338" cy="287337"/>
            </a:xfrm>
            <a:custGeom>
              <a:avLst/>
              <a:gdLst>
                <a:gd name="T0" fmla="*/ 813 w 903"/>
                <a:gd name="T1" fmla="*/ 795 h 903"/>
                <a:gd name="T2" fmla="*/ 807 w 903"/>
                <a:gd name="T3" fmla="*/ 785 h 903"/>
                <a:gd name="T4" fmla="*/ 738 w 903"/>
                <a:gd name="T5" fmla="*/ 782 h 903"/>
                <a:gd name="T6" fmla="*/ 727 w 903"/>
                <a:gd name="T7" fmla="*/ 787 h 903"/>
                <a:gd name="T8" fmla="*/ 723 w 903"/>
                <a:gd name="T9" fmla="*/ 798 h 903"/>
                <a:gd name="T10" fmla="*/ 678 w 903"/>
                <a:gd name="T11" fmla="*/ 391 h 903"/>
                <a:gd name="T12" fmla="*/ 753 w 903"/>
                <a:gd name="T13" fmla="*/ 873 h 903"/>
                <a:gd name="T14" fmla="*/ 753 w 903"/>
                <a:gd name="T15" fmla="*/ 873 h 903"/>
                <a:gd name="T16" fmla="*/ 181 w 903"/>
                <a:gd name="T17" fmla="*/ 873 h 903"/>
                <a:gd name="T18" fmla="*/ 286 w 903"/>
                <a:gd name="T19" fmla="*/ 300 h 903"/>
                <a:gd name="T20" fmla="*/ 211 w 903"/>
                <a:gd name="T21" fmla="*/ 797 h 903"/>
                <a:gd name="T22" fmla="*/ 207 w 903"/>
                <a:gd name="T23" fmla="*/ 787 h 903"/>
                <a:gd name="T24" fmla="*/ 196 w 903"/>
                <a:gd name="T25" fmla="*/ 783 h 903"/>
                <a:gd name="T26" fmla="*/ 128 w 903"/>
                <a:gd name="T27" fmla="*/ 785 h 903"/>
                <a:gd name="T28" fmla="*/ 121 w 903"/>
                <a:gd name="T29" fmla="*/ 795 h 903"/>
                <a:gd name="T30" fmla="*/ 30 w 903"/>
                <a:gd name="T31" fmla="*/ 300 h 903"/>
                <a:gd name="T32" fmla="*/ 90 w 903"/>
                <a:gd name="T33" fmla="*/ 270 h 903"/>
                <a:gd name="T34" fmla="*/ 362 w 903"/>
                <a:gd name="T35" fmla="*/ 873 h 903"/>
                <a:gd name="T36" fmla="*/ 813 w 903"/>
                <a:gd name="T37" fmla="*/ 300 h 903"/>
                <a:gd name="T38" fmla="*/ 888 w 903"/>
                <a:gd name="T39" fmla="*/ 361 h 903"/>
                <a:gd name="T40" fmla="*/ 842 w 903"/>
                <a:gd name="T41" fmla="*/ 280 h 903"/>
                <a:gd name="T42" fmla="*/ 834 w 903"/>
                <a:gd name="T43" fmla="*/ 271 h 903"/>
                <a:gd name="T44" fmla="*/ 675 w 903"/>
                <a:gd name="T45" fmla="*/ 271 h 903"/>
                <a:gd name="T46" fmla="*/ 665 w 903"/>
                <a:gd name="T47" fmla="*/ 278 h 903"/>
                <a:gd name="T48" fmla="*/ 663 w 903"/>
                <a:gd name="T49" fmla="*/ 361 h 903"/>
                <a:gd name="T50" fmla="*/ 609 w 903"/>
                <a:gd name="T51" fmla="*/ 364 h 903"/>
                <a:gd name="T52" fmla="*/ 603 w 903"/>
                <a:gd name="T53" fmla="*/ 373 h 903"/>
                <a:gd name="T54" fmla="*/ 362 w 903"/>
                <a:gd name="T55" fmla="*/ 285 h 903"/>
                <a:gd name="T56" fmla="*/ 357 w 903"/>
                <a:gd name="T57" fmla="*/ 274 h 903"/>
                <a:gd name="T58" fmla="*/ 347 w 903"/>
                <a:gd name="T59" fmla="*/ 270 h 903"/>
                <a:gd name="T60" fmla="*/ 300 w 903"/>
                <a:gd name="T61" fmla="*/ 160 h 903"/>
                <a:gd name="T62" fmla="*/ 292 w 903"/>
                <a:gd name="T63" fmla="*/ 151 h 903"/>
                <a:gd name="T64" fmla="*/ 181 w 903"/>
                <a:gd name="T65" fmla="*/ 15 h 903"/>
                <a:gd name="T66" fmla="*/ 177 w 903"/>
                <a:gd name="T67" fmla="*/ 4 h 903"/>
                <a:gd name="T68" fmla="*/ 166 w 903"/>
                <a:gd name="T69" fmla="*/ 0 h 903"/>
                <a:gd name="T70" fmla="*/ 156 w 903"/>
                <a:gd name="T71" fmla="*/ 4 h 903"/>
                <a:gd name="T72" fmla="*/ 151 w 903"/>
                <a:gd name="T73" fmla="*/ 15 h 903"/>
                <a:gd name="T74" fmla="*/ 70 w 903"/>
                <a:gd name="T75" fmla="*/ 151 h 903"/>
                <a:gd name="T76" fmla="*/ 61 w 903"/>
                <a:gd name="T77" fmla="*/ 160 h 903"/>
                <a:gd name="T78" fmla="*/ 15 w 903"/>
                <a:gd name="T79" fmla="*/ 270 h 903"/>
                <a:gd name="T80" fmla="*/ 4 w 903"/>
                <a:gd name="T81" fmla="*/ 274 h 903"/>
                <a:gd name="T82" fmla="*/ 0 w 903"/>
                <a:gd name="T83" fmla="*/ 285 h 903"/>
                <a:gd name="T84" fmla="*/ 3 w 903"/>
                <a:gd name="T85" fmla="*/ 897 h 903"/>
                <a:gd name="T86" fmla="*/ 12 w 903"/>
                <a:gd name="T87" fmla="*/ 903 h 903"/>
                <a:gd name="T88" fmla="*/ 347 w 903"/>
                <a:gd name="T89" fmla="*/ 903 h 903"/>
                <a:gd name="T90" fmla="*/ 888 w 903"/>
                <a:gd name="T91" fmla="*/ 903 h 903"/>
                <a:gd name="T92" fmla="*/ 899 w 903"/>
                <a:gd name="T93" fmla="*/ 899 h 903"/>
                <a:gd name="T94" fmla="*/ 903 w 903"/>
                <a:gd name="T95" fmla="*/ 888 h 903"/>
                <a:gd name="T96" fmla="*/ 901 w 903"/>
                <a:gd name="T97" fmla="*/ 368 h 903"/>
                <a:gd name="T98" fmla="*/ 891 w 903"/>
                <a:gd name="T99" fmla="*/ 36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3" h="903">
                  <a:moveTo>
                    <a:pt x="873" y="873"/>
                  </a:moveTo>
                  <a:lnTo>
                    <a:pt x="813" y="873"/>
                  </a:lnTo>
                  <a:lnTo>
                    <a:pt x="813" y="797"/>
                  </a:lnTo>
                  <a:lnTo>
                    <a:pt x="813" y="795"/>
                  </a:lnTo>
                  <a:lnTo>
                    <a:pt x="812" y="792"/>
                  </a:lnTo>
                  <a:lnTo>
                    <a:pt x="811" y="789"/>
                  </a:lnTo>
                  <a:lnTo>
                    <a:pt x="809" y="787"/>
                  </a:lnTo>
                  <a:lnTo>
                    <a:pt x="807" y="785"/>
                  </a:lnTo>
                  <a:lnTo>
                    <a:pt x="804" y="784"/>
                  </a:lnTo>
                  <a:lnTo>
                    <a:pt x="801" y="783"/>
                  </a:lnTo>
                  <a:lnTo>
                    <a:pt x="798" y="783"/>
                  </a:lnTo>
                  <a:lnTo>
                    <a:pt x="738" y="782"/>
                  </a:lnTo>
                  <a:lnTo>
                    <a:pt x="735" y="783"/>
                  </a:lnTo>
                  <a:lnTo>
                    <a:pt x="733" y="784"/>
                  </a:lnTo>
                  <a:lnTo>
                    <a:pt x="729" y="785"/>
                  </a:lnTo>
                  <a:lnTo>
                    <a:pt x="727" y="787"/>
                  </a:lnTo>
                  <a:lnTo>
                    <a:pt x="725" y="789"/>
                  </a:lnTo>
                  <a:lnTo>
                    <a:pt x="724" y="792"/>
                  </a:lnTo>
                  <a:lnTo>
                    <a:pt x="723" y="795"/>
                  </a:lnTo>
                  <a:lnTo>
                    <a:pt x="723" y="798"/>
                  </a:lnTo>
                  <a:lnTo>
                    <a:pt x="723" y="873"/>
                  </a:lnTo>
                  <a:lnTo>
                    <a:pt x="633" y="873"/>
                  </a:lnTo>
                  <a:lnTo>
                    <a:pt x="633" y="391"/>
                  </a:lnTo>
                  <a:lnTo>
                    <a:pt x="678" y="391"/>
                  </a:lnTo>
                  <a:lnTo>
                    <a:pt x="828" y="391"/>
                  </a:lnTo>
                  <a:lnTo>
                    <a:pt x="873" y="391"/>
                  </a:lnTo>
                  <a:lnTo>
                    <a:pt x="873" y="873"/>
                  </a:lnTo>
                  <a:close/>
                  <a:moveTo>
                    <a:pt x="753" y="873"/>
                  </a:moveTo>
                  <a:lnTo>
                    <a:pt x="753" y="813"/>
                  </a:lnTo>
                  <a:lnTo>
                    <a:pt x="783" y="813"/>
                  </a:lnTo>
                  <a:lnTo>
                    <a:pt x="783" y="873"/>
                  </a:lnTo>
                  <a:lnTo>
                    <a:pt x="753" y="873"/>
                  </a:lnTo>
                  <a:close/>
                  <a:moveTo>
                    <a:pt x="151" y="873"/>
                  </a:moveTo>
                  <a:lnTo>
                    <a:pt x="151" y="813"/>
                  </a:lnTo>
                  <a:lnTo>
                    <a:pt x="181" y="813"/>
                  </a:lnTo>
                  <a:lnTo>
                    <a:pt x="181" y="873"/>
                  </a:lnTo>
                  <a:lnTo>
                    <a:pt x="151" y="873"/>
                  </a:lnTo>
                  <a:close/>
                  <a:moveTo>
                    <a:pt x="30" y="300"/>
                  </a:moveTo>
                  <a:lnTo>
                    <a:pt x="75" y="300"/>
                  </a:lnTo>
                  <a:lnTo>
                    <a:pt x="286" y="300"/>
                  </a:lnTo>
                  <a:lnTo>
                    <a:pt x="331" y="300"/>
                  </a:lnTo>
                  <a:lnTo>
                    <a:pt x="331" y="873"/>
                  </a:lnTo>
                  <a:lnTo>
                    <a:pt x="211" y="873"/>
                  </a:lnTo>
                  <a:lnTo>
                    <a:pt x="211" y="797"/>
                  </a:lnTo>
                  <a:lnTo>
                    <a:pt x="210" y="795"/>
                  </a:lnTo>
                  <a:lnTo>
                    <a:pt x="210" y="792"/>
                  </a:lnTo>
                  <a:lnTo>
                    <a:pt x="208" y="789"/>
                  </a:lnTo>
                  <a:lnTo>
                    <a:pt x="207" y="787"/>
                  </a:lnTo>
                  <a:lnTo>
                    <a:pt x="205" y="785"/>
                  </a:lnTo>
                  <a:lnTo>
                    <a:pt x="202" y="784"/>
                  </a:lnTo>
                  <a:lnTo>
                    <a:pt x="200" y="783"/>
                  </a:lnTo>
                  <a:lnTo>
                    <a:pt x="196" y="783"/>
                  </a:lnTo>
                  <a:lnTo>
                    <a:pt x="136" y="782"/>
                  </a:lnTo>
                  <a:lnTo>
                    <a:pt x="133" y="783"/>
                  </a:lnTo>
                  <a:lnTo>
                    <a:pt x="130" y="784"/>
                  </a:lnTo>
                  <a:lnTo>
                    <a:pt x="128" y="785"/>
                  </a:lnTo>
                  <a:lnTo>
                    <a:pt x="126" y="787"/>
                  </a:lnTo>
                  <a:lnTo>
                    <a:pt x="123" y="789"/>
                  </a:lnTo>
                  <a:lnTo>
                    <a:pt x="122" y="792"/>
                  </a:lnTo>
                  <a:lnTo>
                    <a:pt x="121" y="795"/>
                  </a:lnTo>
                  <a:lnTo>
                    <a:pt x="121" y="798"/>
                  </a:lnTo>
                  <a:lnTo>
                    <a:pt x="121" y="873"/>
                  </a:lnTo>
                  <a:lnTo>
                    <a:pt x="30" y="873"/>
                  </a:lnTo>
                  <a:lnTo>
                    <a:pt x="30" y="300"/>
                  </a:lnTo>
                  <a:close/>
                  <a:moveTo>
                    <a:pt x="90" y="180"/>
                  </a:moveTo>
                  <a:lnTo>
                    <a:pt x="271" y="180"/>
                  </a:lnTo>
                  <a:lnTo>
                    <a:pt x="271" y="270"/>
                  </a:lnTo>
                  <a:lnTo>
                    <a:pt x="90" y="270"/>
                  </a:lnTo>
                  <a:lnTo>
                    <a:pt x="90" y="180"/>
                  </a:lnTo>
                  <a:close/>
                  <a:moveTo>
                    <a:pt x="603" y="542"/>
                  </a:moveTo>
                  <a:lnTo>
                    <a:pt x="603" y="873"/>
                  </a:lnTo>
                  <a:lnTo>
                    <a:pt x="362" y="873"/>
                  </a:lnTo>
                  <a:lnTo>
                    <a:pt x="362" y="542"/>
                  </a:lnTo>
                  <a:lnTo>
                    <a:pt x="603" y="542"/>
                  </a:lnTo>
                  <a:close/>
                  <a:moveTo>
                    <a:pt x="693" y="300"/>
                  </a:moveTo>
                  <a:lnTo>
                    <a:pt x="813" y="300"/>
                  </a:lnTo>
                  <a:lnTo>
                    <a:pt x="813" y="361"/>
                  </a:lnTo>
                  <a:lnTo>
                    <a:pt x="693" y="361"/>
                  </a:lnTo>
                  <a:lnTo>
                    <a:pt x="693" y="300"/>
                  </a:lnTo>
                  <a:close/>
                  <a:moveTo>
                    <a:pt x="888" y="361"/>
                  </a:moveTo>
                  <a:lnTo>
                    <a:pt x="843" y="361"/>
                  </a:lnTo>
                  <a:lnTo>
                    <a:pt x="843" y="285"/>
                  </a:lnTo>
                  <a:lnTo>
                    <a:pt x="843" y="282"/>
                  </a:lnTo>
                  <a:lnTo>
                    <a:pt x="842" y="280"/>
                  </a:lnTo>
                  <a:lnTo>
                    <a:pt x="841" y="277"/>
                  </a:lnTo>
                  <a:lnTo>
                    <a:pt x="839" y="274"/>
                  </a:lnTo>
                  <a:lnTo>
                    <a:pt x="837" y="273"/>
                  </a:lnTo>
                  <a:lnTo>
                    <a:pt x="834" y="271"/>
                  </a:lnTo>
                  <a:lnTo>
                    <a:pt x="831" y="271"/>
                  </a:lnTo>
                  <a:lnTo>
                    <a:pt x="828" y="270"/>
                  </a:lnTo>
                  <a:lnTo>
                    <a:pt x="678" y="270"/>
                  </a:lnTo>
                  <a:lnTo>
                    <a:pt x="675" y="271"/>
                  </a:lnTo>
                  <a:lnTo>
                    <a:pt x="671" y="271"/>
                  </a:lnTo>
                  <a:lnTo>
                    <a:pt x="669" y="273"/>
                  </a:lnTo>
                  <a:lnTo>
                    <a:pt x="667" y="274"/>
                  </a:lnTo>
                  <a:lnTo>
                    <a:pt x="665" y="278"/>
                  </a:lnTo>
                  <a:lnTo>
                    <a:pt x="664" y="280"/>
                  </a:lnTo>
                  <a:lnTo>
                    <a:pt x="663" y="283"/>
                  </a:lnTo>
                  <a:lnTo>
                    <a:pt x="663" y="285"/>
                  </a:lnTo>
                  <a:lnTo>
                    <a:pt x="663" y="361"/>
                  </a:lnTo>
                  <a:lnTo>
                    <a:pt x="618" y="361"/>
                  </a:lnTo>
                  <a:lnTo>
                    <a:pt x="615" y="361"/>
                  </a:lnTo>
                  <a:lnTo>
                    <a:pt x="611" y="362"/>
                  </a:lnTo>
                  <a:lnTo>
                    <a:pt x="609" y="364"/>
                  </a:lnTo>
                  <a:lnTo>
                    <a:pt x="607" y="366"/>
                  </a:lnTo>
                  <a:lnTo>
                    <a:pt x="605" y="368"/>
                  </a:lnTo>
                  <a:lnTo>
                    <a:pt x="604" y="370"/>
                  </a:lnTo>
                  <a:lnTo>
                    <a:pt x="603" y="373"/>
                  </a:lnTo>
                  <a:lnTo>
                    <a:pt x="603" y="376"/>
                  </a:lnTo>
                  <a:lnTo>
                    <a:pt x="603" y="512"/>
                  </a:lnTo>
                  <a:lnTo>
                    <a:pt x="362" y="512"/>
                  </a:lnTo>
                  <a:lnTo>
                    <a:pt x="362" y="285"/>
                  </a:lnTo>
                  <a:lnTo>
                    <a:pt x="362" y="282"/>
                  </a:lnTo>
                  <a:lnTo>
                    <a:pt x="360" y="280"/>
                  </a:lnTo>
                  <a:lnTo>
                    <a:pt x="359" y="277"/>
                  </a:lnTo>
                  <a:lnTo>
                    <a:pt x="357" y="274"/>
                  </a:lnTo>
                  <a:lnTo>
                    <a:pt x="355" y="273"/>
                  </a:lnTo>
                  <a:lnTo>
                    <a:pt x="352" y="271"/>
                  </a:lnTo>
                  <a:lnTo>
                    <a:pt x="350" y="271"/>
                  </a:lnTo>
                  <a:lnTo>
                    <a:pt x="347" y="270"/>
                  </a:lnTo>
                  <a:lnTo>
                    <a:pt x="301" y="270"/>
                  </a:lnTo>
                  <a:lnTo>
                    <a:pt x="301" y="165"/>
                  </a:lnTo>
                  <a:lnTo>
                    <a:pt x="301" y="162"/>
                  </a:lnTo>
                  <a:lnTo>
                    <a:pt x="300" y="160"/>
                  </a:lnTo>
                  <a:lnTo>
                    <a:pt x="299" y="156"/>
                  </a:lnTo>
                  <a:lnTo>
                    <a:pt x="297" y="154"/>
                  </a:lnTo>
                  <a:lnTo>
                    <a:pt x="295" y="152"/>
                  </a:lnTo>
                  <a:lnTo>
                    <a:pt x="292" y="151"/>
                  </a:lnTo>
                  <a:lnTo>
                    <a:pt x="290" y="150"/>
                  </a:lnTo>
                  <a:lnTo>
                    <a:pt x="286" y="150"/>
                  </a:lnTo>
                  <a:lnTo>
                    <a:pt x="181" y="150"/>
                  </a:lnTo>
                  <a:lnTo>
                    <a:pt x="181" y="15"/>
                  </a:lnTo>
                  <a:lnTo>
                    <a:pt x="180" y="12"/>
                  </a:lnTo>
                  <a:lnTo>
                    <a:pt x="180" y="8"/>
                  </a:lnTo>
                  <a:lnTo>
                    <a:pt x="178" y="6"/>
                  </a:lnTo>
                  <a:lnTo>
                    <a:pt x="177" y="4"/>
                  </a:lnTo>
                  <a:lnTo>
                    <a:pt x="174" y="2"/>
                  </a:lnTo>
                  <a:lnTo>
                    <a:pt x="172" y="1"/>
                  </a:lnTo>
                  <a:lnTo>
                    <a:pt x="168" y="0"/>
                  </a:lnTo>
                  <a:lnTo>
                    <a:pt x="166" y="0"/>
                  </a:lnTo>
                  <a:lnTo>
                    <a:pt x="163" y="0"/>
                  </a:lnTo>
                  <a:lnTo>
                    <a:pt x="160" y="1"/>
                  </a:lnTo>
                  <a:lnTo>
                    <a:pt x="158" y="2"/>
                  </a:lnTo>
                  <a:lnTo>
                    <a:pt x="156" y="4"/>
                  </a:lnTo>
                  <a:lnTo>
                    <a:pt x="153" y="6"/>
                  </a:lnTo>
                  <a:lnTo>
                    <a:pt x="152" y="8"/>
                  </a:lnTo>
                  <a:lnTo>
                    <a:pt x="151" y="12"/>
                  </a:lnTo>
                  <a:lnTo>
                    <a:pt x="151" y="15"/>
                  </a:lnTo>
                  <a:lnTo>
                    <a:pt x="151" y="150"/>
                  </a:lnTo>
                  <a:lnTo>
                    <a:pt x="75" y="150"/>
                  </a:lnTo>
                  <a:lnTo>
                    <a:pt x="73" y="150"/>
                  </a:lnTo>
                  <a:lnTo>
                    <a:pt x="70" y="151"/>
                  </a:lnTo>
                  <a:lnTo>
                    <a:pt x="68" y="152"/>
                  </a:lnTo>
                  <a:lnTo>
                    <a:pt x="64" y="154"/>
                  </a:lnTo>
                  <a:lnTo>
                    <a:pt x="63" y="156"/>
                  </a:lnTo>
                  <a:lnTo>
                    <a:pt x="61" y="160"/>
                  </a:lnTo>
                  <a:lnTo>
                    <a:pt x="61" y="162"/>
                  </a:lnTo>
                  <a:lnTo>
                    <a:pt x="60" y="165"/>
                  </a:lnTo>
                  <a:lnTo>
                    <a:pt x="60" y="270"/>
                  </a:lnTo>
                  <a:lnTo>
                    <a:pt x="15" y="270"/>
                  </a:lnTo>
                  <a:lnTo>
                    <a:pt x="12" y="271"/>
                  </a:lnTo>
                  <a:lnTo>
                    <a:pt x="10" y="271"/>
                  </a:lnTo>
                  <a:lnTo>
                    <a:pt x="7" y="273"/>
                  </a:lnTo>
                  <a:lnTo>
                    <a:pt x="4" y="274"/>
                  </a:lnTo>
                  <a:lnTo>
                    <a:pt x="3" y="278"/>
                  </a:lnTo>
                  <a:lnTo>
                    <a:pt x="1" y="280"/>
                  </a:lnTo>
                  <a:lnTo>
                    <a:pt x="1" y="283"/>
                  </a:lnTo>
                  <a:lnTo>
                    <a:pt x="0" y="285"/>
                  </a:lnTo>
                  <a:lnTo>
                    <a:pt x="0" y="888"/>
                  </a:lnTo>
                  <a:lnTo>
                    <a:pt x="1" y="891"/>
                  </a:lnTo>
                  <a:lnTo>
                    <a:pt x="1" y="894"/>
                  </a:lnTo>
                  <a:lnTo>
                    <a:pt x="3" y="897"/>
                  </a:lnTo>
                  <a:lnTo>
                    <a:pt x="4" y="899"/>
                  </a:lnTo>
                  <a:lnTo>
                    <a:pt x="7" y="900"/>
                  </a:lnTo>
                  <a:lnTo>
                    <a:pt x="10" y="902"/>
                  </a:lnTo>
                  <a:lnTo>
                    <a:pt x="12" y="903"/>
                  </a:lnTo>
                  <a:lnTo>
                    <a:pt x="15" y="903"/>
                  </a:lnTo>
                  <a:lnTo>
                    <a:pt x="136" y="903"/>
                  </a:lnTo>
                  <a:lnTo>
                    <a:pt x="196" y="903"/>
                  </a:lnTo>
                  <a:lnTo>
                    <a:pt x="347" y="903"/>
                  </a:lnTo>
                  <a:lnTo>
                    <a:pt x="618" y="903"/>
                  </a:lnTo>
                  <a:lnTo>
                    <a:pt x="738" y="903"/>
                  </a:lnTo>
                  <a:lnTo>
                    <a:pt x="798" y="903"/>
                  </a:lnTo>
                  <a:lnTo>
                    <a:pt x="888" y="903"/>
                  </a:lnTo>
                  <a:lnTo>
                    <a:pt x="891" y="902"/>
                  </a:lnTo>
                  <a:lnTo>
                    <a:pt x="895" y="902"/>
                  </a:lnTo>
                  <a:lnTo>
                    <a:pt x="897" y="900"/>
                  </a:lnTo>
                  <a:lnTo>
                    <a:pt x="899" y="899"/>
                  </a:lnTo>
                  <a:lnTo>
                    <a:pt x="901" y="897"/>
                  </a:lnTo>
                  <a:lnTo>
                    <a:pt x="902" y="894"/>
                  </a:lnTo>
                  <a:lnTo>
                    <a:pt x="903" y="891"/>
                  </a:lnTo>
                  <a:lnTo>
                    <a:pt x="903" y="888"/>
                  </a:lnTo>
                  <a:lnTo>
                    <a:pt x="903" y="376"/>
                  </a:lnTo>
                  <a:lnTo>
                    <a:pt x="903" y="373"/>
                  </a:lnTo>
                  <a:lnTo>
                    <a:pt x="902" y="370"/>
                  </a:lnTo>
                  <a:lnTo>
                    <a:pt x="901" y="368"/>
                  </a:lnTo>
                  <a:lnTo>
                    <a:pt x="899" y="366"/>
                  </a:lnTo>
                  <a:lnTo>
                    <a:pt x="897" y="364"/>
                  </a:lnTo>
                  <a:lnTo>
                    <a:pt x="895" y="362"/>
                  </a:lnTo>
                  <a:lnTo>
                    <a:pt x="891" y="361"/>
                  </a:lnTo>
                  <a:lnTo>
                    <a:pt x="888"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3" name="Freeform 275">
              <a:extLst>
                <a:ext uri="{FF2B5EF4-FFF2-40B4-BE49-F238E27FC236}">
                  <a16:creationId xmlns:a16="http://schemas.microsoft.com/office/drawing/2014/main" id="{251B2801-A26F-3744-9702-5075D0D2EED7}"/>
                </a:ext>
              </a:extLst>
            </p:cNvPr>
            <p:cNvSpPr>
              <a:spLocks/>
            </p:cNvSpPr>
            <p:nvPr/>
          </p:nvSpPr>
          <p:spPr bwMode="auto">
            <a:xfrm>
              <a:off x="7061201" y="1984375"/>
              <a:ext cx="38100" cy="9525"/>
            </a:xfrm>
            <a:custGeom>
              <a:avLst/>
              <a:gdLst>
                <a:gd name="T0" fmla="*/ 105 w 120"/>
                <a:gd name="T1" fmla="*/ 0 h 30"/>
                <a:gd name="T2" fmla="*/ 15 w 120"/>
                <a:gd name="T3" fmla="*/ 0 h 30"/>
                <a:gd name="T4" fmla="*/ 12 w 120"/>
                <a:gd name="T5" fmla="*/ 0 h 30"/>
                <a:gd name="T6" fmla="*/ 9 w 120"/>
                <a:gd name="T7" fmla="*/ 1 h 30"/>
                <a:gd name="T8" fmla="*/ 7 w 120"/>
                <a:gd name="T9" fmla="*/ 3 h 30"/>
                <a:gd name="T10" fmla="*/ 5 w 120"/>
                <a:gd name="T11" fmla="*/ 4 h 30"/>
                <a:gd name="T12" fmla="*/ 2 w 120"/>
                <a:gd name="T13" fmla="*/ 7 h 30"/>
                <a:gd name="T14" fmla="*/ 1 w 120"/>
                <a:gd name="T15" fmla="*/ 10 h 30"/>
                <a:gd name="T16" fmla="*/ 0 w 120"/>
                <a:gd name="T17" fmla="*/ 12 h 30"/>
                <a:gd name="T18" fmla="*/ 0 w 120"/>
                <a:gd name="T19" fmla="*/ 15 h 30"/>
                <a:gd name="T20" fmla="*/ 0 w 120"/>
                <a:gd name="T21" fmla="*/ 18 h 30"/>
                <a:gd name="T22" fmla="*/ 1 w 120"/>
                <a:gd name="T23" fmla="*/ 22 h 30"/>
                <a:gd name="T24" fmla="*/ 2 w 120"/>
                <a:gd name="T25" fmla="*/ 24 h 30"/>
                <a:gd name="T26" fmla="*/ 5 w 120"/>
                <a:gd name="T27" fmla="*/ 26 h 30"/>
                <a:gd name="T28" fmla="*/ 7 w 120"/>
                <a:gd name="T29" fmla="*/ 28 h 30"/>
                <a:gd name="T30" fmla="*/ 9 w 120"/>
                <a:gd name="T31" fmla="*/ 29 h 30"/>
                <a:gd name="T32" fmla="*/ 12 w 120"/>
                <a:gd name="T33" fmla="*/ 30 h 30"/>
                <a:gd name="T34" fmla="*/ 15 w 120"/>
                <a:gd name="T35" fmla="*/ 30 h 30"/>
                <a:gd name="T36" fmla="*/ 105 w 120"/>
                <a:gd name="T37" fmla="*/ 30 h 30"/>
                <a:gd name="T38" fmla="*/ 109 w 120"/>
                <a:gd name="T39" fmla="*/ 30 h 30"/>
                <a:gd name="T40" fmla="*/ 111 w 120"/>
                <a:gd name="T41" fmla="*/ 29 h 30"/>
                <a:gd name="T42" fmla="*/ 114 w 120"/>
                <a:gd name="T43" fmla="*/ 28 h 30"/>
                <a:gd name="T44" fmla="*/ 116 w 120"/>
                <a:gd name="T45" fmla="*/ 26 h 30"/>
                <a:gd name="T46" fmla="*/ 117 w 120"/>
                <a:gd name="T47" fmla="*/ 24 h 30"/>
                <a:gd name="T48" fmla="*/ 119 w 120"/>
                <a:gd name="T49" fmla="*/ 22 h 30"/>
                <a:gd name="T50" fmla="*/ 120 w 120"/>
                <a:gd name="T51" fmla="*/ 18 h 30"/>
                <a:gd name="T52" fmla="*/ 120 w 120"/>
                <a:gd name="T53" fmla="*/ 15 h 30"/>
                <a:gd name="T54" fmla="*/ 120 w 120"/>
                <a:gd name="T55" fmla="*/ 12 h 30"/>
                <a:gd name="T56" fmla="*/ 119 w 120"/>
                <a:gd name="T57" fmla="*/ 10 h 30"/>
                <a:gd name="T58" fmla="*/ 117 w 120"/>
                <a:gd name="T59" fmla="*/ 7 h 30"/>
                <a:gd name="T60" fmla="*/ 116 w 120"/>
                <a:gd name="T61" fmla="*/ 4 h 30"/>
                <a:gd name="T62" fmla="*/ 114 w 120"/>
                <a:gd name="T63" fmla="*/ 3 h 30"/>
                <a:gd name="T64" fmla="*/ 111 w 120"/>
                <a:gd name="T65" fmla="*/ 1 h 30"/>
                <a:gd name="T66" fmla="*/ 109 w 120"/>
                <a:gd name="T67" fmla="*/ 0 h 30"/>
                <a:gd name="T68" fmla="*/ 105 w 12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30">
                  <a:moveTo>
                    <a:pt x="105" y="0"/>
                  </a:moveTo>
                  <a:lnTo>
                    <a:pt x="15" y="0"/>
                  </a:lnTo>
                  <a:lnTo>
                    <a:pt x="12" y="0"/>
                  </a:lnTo>
                  <a:lnTo>
                    <a:pt x="9" y="1"/>
                  </a:lnTo>
                  <a:lnTo>
                    <a:pt x="7" y="3"/>
                  </a:lnTo>
                  <a:lnTo>
                    <a:pt x="5" y="4"/>
                  </a:lnTo>
                  <a:lnTo>
                    <a:pt x="2" y="7"/>
                  </a:lnTo>
                  <a:lnTo>
                    <a:pt x="1" y="10"/>
                  </a:lnTo>
                  <a:lnTo>
                    <a:pt x="0" y="12"/>
                  </a:lnTo>
                  <a:lnTo>
                    <a:pt x="0" y="15"/>
                  </a:lnTo>
                  <a:lnTo>
                    <a:pt x="0" y="18"/>
                  </a:lnTo>
                  <a:lnTo>
                    <a:pt x="1" y="22"/>
                  </a:lnTo>
                  <a:lnTo>
                    <a:pt x="2" y="24"/>
                  </a:lnTo>
                  <a:lnTo>
                    <a:pt x="5" y="26"/>
                  </a:lnTo>
                  <a:lnTo>
                    <a:pt x="7" y="28"/>
                  </a:lnTo>
                  <a:lnTo>
                    <a:pt x="9" y="29"/>
                  </a:lnTo>
                  <a:lnTo>
                    <a:pt x="12" y="30"/>
                  </a:lnTo>
                  <a:lnTo>
                    <a:pt x="15" y="30"/>
                  </a:lnTo>
                  <a:lnTo>
                    <a:pt x="105" y="30"/>
                  </a:lnTo>
                  <a:lnTo>
                    <a:pt x="109" y="30"/>
                  </a:lnTo>
                  <a:lnTo>
                    <a:pt x="111" y="29"/>
                  </a:lnTo>
                  <a:lnTo>
                    <a:pt x="114" y="28"/>
                  </a:lnTo>
                  <a:lnTo>
                    <a:pt x="116" y="26"/>
                  </a:lnTo>
                  <a:lnTo>
                    <a:pt x="117" y="24"/>
                  </a:lnTo>
                  <a:lnTo>
                    <a:pt x="119" y="22"/>
                  </a:lnTo>
                  <a:lnTo>
                    <a:pt x="120" y="18"/>
                  </a:lnTo>
                  <a:lnTo>
                    <a:pt x="120" y="15"/>
                  </a:lnTo>
                  <a:lnTo>
                    <a:pt x="120" y="12"/>
                  </a:lnTo>
                  <a:lnTo>
                    <a:pt x="119" y="10"/>
                  </a:lnTo>
                  <a:lnTo>
                    <a:pt x="117" y="7"/>
                  </a:lnTo>
                  <a:lnTo>
                    <a:pt x="116" y="4"/>
                  </a:lnTo>
                  <a:lnTo>
                    <a:pt x="114" y="3"/>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4" name="Freeform 276">
              <a:extLst>
                <a:ext uri="{FF2B5EF4-FFF2-40B4-BE49-F238E27FC236}">
                  <a16:creationId xmlns:a16="http://schemas.microsoft.com/office/drawing/2014/main" id="{51029C9E-A8B5-9248-8F13-A9FAA0BA8FFF}"/>
                </a:ext>
              </a:extLst>
            </p:cNvPr>
            <p:cNvSpPr>
              <a:spLocks/>
            </p:cNvSpPr>
            <p:nvPr/>
          </p:nvSpPr>
          <p:spPr bwMode="auto">
            <a:xfrm>
              <a:off x="7042151" y="2041525"/>
              <a:ext cx="76200" cy="9525"/>
            </a:xfrm>
            <a:custGeom>
              <a:avLst/>
              <a:gdLst>
                <a:gd name="T0" fmla="*/ 15 w 241"/>
                <a:gd name="T1" fmla="*/ 30 h 30"/>
                <a:gd name="T2" fmla="*/ 226 w 241"/>
                <a:gd name="T3" fmla="*/ 30 h 30"/>
                <a:gd name="T4" fmla="*/ 230 w 241"/>
                <a:gd name="T5" fmla="*/ 29 h 30"/>
                <a:gd name="T6" fmla="*/ 232 w 241"/>
                <a:gd name="T7" fmla="*/ 29 h 30"/>
                <a:gd name="T8" fmla="*/ 235 w 241"/>
                <a:gd name="T9" fmla="*/ 27 h 30"/>
                <a:gd name="T10" fmla="*/ 237 w 241"/>
                <a:gd name="T11" fmla="*/ 26 h 30"/>
                <a:gd name="T12" fmla="*/ 239 w 241"/>
                <a:gd name="T13" fmla="*/ 23 h 30"/>
                <a:gd name="T14" fmla="*/ 240 w 241"/>
                <a:gd name="T15" fmla="*/ 21 h 30"/>
                <a:gd name="T16" fmla="*/ 241 w 241"/>
                <a:gd name="T17" fmla="*/ 18 h 30"/>
                <a:gd name="T18" fmla="*/ 241 w 241"/>
                <a:gd name="T19" fmla="*/ 15 h 30"/>
                <a:gd name="T20" fmla="*/ 241 w 241"/>
                <a:gd name="T21" fmla="*/ 12 h 30"/>
                <a:gd name="T22" fmla="*/ 240 w 241"/>
                <a:gd name="T23" fmla="*/ 9 h 30"/>
                <a:gd name="T24" fmla="*/ 239 w 241"/>
                <a:gd name="T25" fmla="*/ 7 h 30"/>
                <a:gd name="T26" fmla="*/ 237 w 241"/>
                <a:gd name="T27" fmla="*/ 5 h 30"/>
                <a:gd name="T28" fmla="*/ 235 w 241"/>
                <a:gd name="T29" fmla="*/ 3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3 h 30"/>
                <a:gd name="T44" fmla="*/ 4 w 241"/>
                <a:gd name="T45" fmla="*/ 5 h 30"/>
                <a:gd name="T46" fmla="*/ 3 w 241"/>
                <a:gd name="T47" fmla="*/ 7 h 30"/>
                <a:gd name="T48" fmla="*/ 1 w 241"/>
                <a:gd name="T49" fmla="*/ 9 h 30"/>
                <a:gd name="T50" fmla="*/ 1 w 241"/>
                <a:gd name="T51" fmla="*/ 12 h 30"/>
                <a:gd name="T52" fmla="*/ 0 w 241"/>
                <a:gd name="T53" fmla="*/ 15 h 30"/>
                <a:gd name="T54" fmla="*/ 1 w 241"/>
                <a:gd name="T55" fmla="*/ 18 h 30"/>
                <a:gd name="T56" fmla="*/ 1 w 241"/>
                <a:gd name="T57" fmla="*/ 21 h 30"/>
                <a:gd name="T58" fmla="*/ 3 w 241"/>
                <a:gd name="T59" fmla="*/ 23 h 30"/>
                <a:gd name="T60" fmla="*/ 4 w 241"/>
                <a:gd name="T61" fmla="*/ 26 h 30"/>
                <a:gd name="T62" fmla="*/ 8 w 241"/>
                <a:gd name="T63" fmla="*/ 27 h 30"/>
                <a:gd name="T64" fmla="*/ 10 w 241"/>
                <a:gd name="T65" fmla="*/ 29 h 30"/>
                <a:gd name="T66" fmla="*/ 13 w 241"/>
                <a:gd name="T67" fmla="*/ 29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29"/>
                  </a:lnTo>
                  <a:lnTo>
                    <a:pt x="232" y="29"/>
                  </a:lnTo>
                  <a:lnTo>
                    <a:pt x="235" y="27"/>
                  </a:lnTo>
                  <a:lnTo>
                    <a:pt x="237" y="26"/>
                  </a:lnTo>
                  <a:lnTo>
                    <a:pt x="239" y="23"/>
                  </a:lnTo>
                  <a:lnTo>
                    <a:pt x="240" y="21"/>
                  </a:lnTo>
                  <a:lnTo>
                    <a:pt x="241" y="18"/>
                  </a:lnTo>
                  <a:lnTo>
                    <a:pt x="241" y="15"/>
                  </a:lnTo>
                  <a:lnTo>
                    <a:pt x="241" y="12"/>
                  </a:lnTo>
                  <a:lnTo>
                    <a:pt x="240" y="9"/>
                  </a:lnTo>
                  <a:lnTo>
                    <a:pt x="239" y="7"/>
                  </a:lnTo>
                  <a:lnTo>
                    <a:pt x="237" y="5"/>
                  </a:lnTo>
                  <a:lnTo>
                    <a:pt x="235" y="3"/>
                  </a:lnTo>
                  <a:lnTo>
                    <a:pt x="232" y="1"/>
                  </a:lnTo>
                  <a:lnTo>
                    <a:pt x="230" y="0"/>
                  </a:lnTo>
                  <a:lnTo>
                    <a:pt x="226" y="0"/>
                  </a:lnTo>
                  <a:lnTo>
                    <a:pt x="15" y="0"/>
                  </a:lnTo>
                  <a:lnTo>
                    <a:pt x="13" y="0"/>
                  </a:lnTo>
                  <a:lnTo>
                    <a:pt x="10" y="1"/>
                  </a:lnTo>
                  <a:lnTo>
                    <a:pt x="8" y="3"/>
                  </a:lnTo>
                  <a:lnTo>
                    <a:pt x="4" y="5"/>
                  </a:lnTo>
                  <a:lnTo>
                    <a:pt x="3" y="7"/>
                  </a:lnTo>
                  <a:lnTo>
                    <a:pt x="1" y="9"/>
                  </a:lnTo>
                  <a:lnTo>
                    <a:pt x="1" y="12"/>
                  </a:lnTo>
                  <a:lnTo>
                    <a:pt x="0" y="15"/>
                  </a:lnTo>
                  <a:lnTo>
                    <a:pt x="1" y="18"/>
                  </a:lnTo>
                  <a:lnTo>
                    <a:pt x="1" y="21"/>
                  </a:lnTo>
                  <a:lnTo>
                    <a:pt x="3" y="23"/>
                  </a:lnTo>
                  <a:lnTo>
                    <a:pt x="4" y="26"/>
                  </a:lnTo>
                  <a:lnTo>
                    <a:pt x="8" y="27"/>
                  </a:lnTo>
                  <a:lnTo>
                    <a:pt x="10" y="29"/>
                  </a:lnTo>
                  <a:lnTo>
                    <a:pt x="13"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5" name="Freeform 277">
              <a:extLst>
                <a:ext uri="{FF2B5EF4-FFF2-40B4-BE49-F238E27FC236}">
                  <a16:creationId xmlns:a16="http://schemas.microsoft.com/office/drawing/2014/main" id="{29A86334-DC56-0D45-A5B1-CD44F6F221C1}"/>
                </a:ext>
              </a:extLst>
            </p:cNvPr>
            <p:cNvSpPr>
              <a:spLocks/>
            </p:cNvSpPr>
            <p:nvPr/>
          </p:nvSpPr>
          <p:spPr bwMode="auto">
            <a:xfrm>
              <a:off x="7042151" y="2022475"/>
              <a:ext cx="76200" cy="9525"/>
            </a:xfrm>
            <a:custGeom>
              <a:avLst/>
              <a:gdLst>
                <a:gd name="T0" fmla="*/ 15 w 241"/>
                <a:gd name="T1" fmla="*/ 31 h 31"/>
                <a:gd name="T2" fmla="*/ 226 w 241"/>
                <a:gd name="T3" fmla="*/ 31 h 31"/>
                <a:gd name="T4" fmla="*/ 230 w 241"/>
                <a:gd name="T5" fmla="*/ 30 h 31"/>
                <a:gd name="T6" fmla="*/ 232 w 241"/>
                <a:gd name="T7" fmla="*/ 29 h 31"/>
                <a:gd name="T8" fmla="*/ 235 w 241"/>
                <a:gd name="T9" fmla="*/ 28 h 31"/>
                <a:gd name="T10" fmla="*/ 237 w 241"/>
                <a:gd name="T11" fmla="*/ 26 h 31"/>
                <a:gd name="T12" fmla="*/ 239 w 241"/>
                <a:gd name="T13" fmla="*/ 24 h 31"/>
                <a:gd name="T14" fmla="*/ 240 w 241"/>
                <a:gd name="T15" fmla="*/ 22 h 31"/>
                <a:gd name="T16" fmla="*/ 241 w 241"/>
                <a:gd name="T17" fmla="*/ 18 h 31"/>
                <a:gd name="T18" fmla="*/ 241 w 241"/>
                <a:gd name="T19" fmla="*/ 16 h 31"/>
                <a:gd name="T20" fmla="*/ 241 w 241"/>
                <a:gd name="T21" fmla="*/ 13 h 31"/>
                <a:gd name="T22" fmla="*/ 240 w 241"/>
                <a:gd name="T23" fmla="*/ 10 h 31"/>
                <a:gd name="T24" fmla="*/ 239 w 241"/>
                <a:gd name="T25" fmla="*/ 8 h 31"/>
                <a:gd name="T26" fmla="*/ 237 w 241"/>
                <a:gd name="T27" fmla="*/ 6 h 31"/>
                <a:gd name="T28" fmla="*/ 235 w 241"/>
                <a:gd name="T29" fmla="*/ 3 h 31"/>
                <a:gd name="T30" fmla="*/ 232 w 241"/>
                <a:gd name="T31" fmla="*/ 2 h 31"/>
                <a:gd name="T32" fmla="*/ 230 w 241"/>
                <a:gd name="T33" fmla="*/ 1 h 31"/>
                <a:gd name="T34" fmla="*/ 226 w 241"/>
                <a:gd name="T35" fmla="*/ 0 h 31"/>
                <a:gd name="T36" fmla="*/ 15 w 241"/>
                <a:gd name="T37" fmla="*/ 0 h 31"/>
                <a:gd name="T38" fmla="*/ 13 w 241"/>
                <a:gd name="T39" fmla="*/ 1 h 31"/>
                <a:gd name="T40" fmla="*/ 10 w 241"/>
                <a:gd name="T41" fmla="*/ 2 h 31"/>
                <a:gd name="T42" fmla="*/ 8 w 241"/>
                <a:gd name="T43" fmla="*/ 3 h 31"/>
                <a:gd name="T44" fmla="*/ 4 w 241"/>
                <a:gd name="T45" fmla="*/ 6 h 31"/>
                <a:gd name="T46" fmla="*/ 3 w 241"/>
                <a:gd name="T47" fmla="*/ 8 h 31"/>
                <a:gd name="T48" fmla="*/ 1 w 241"/>
                <a:gd name="T49" fmla="*/ 10 h 31"/>
                <a:gd name="T50" fmla="*/ 1 w 241"/>
                <a:gd name="T51" fmla="*/ 13 h 31"/>
                <a:gd name="T52" fmla="*/ 0 w 241"/>
                <a:gd name="T53" fmla="*/ 16 h 31"/>
                <a:gd name="T54" fmla="*/ 1 w 241"/>
                <a:gd name="T55" fmla="*/ 18 h 31"/>
                <a:gd name="T56" fmla="*/ 1 w 241"/>
                <a:gd name="T57" fmla="*/ 22 h 31"/>
                <a:gd name="T58" fmla="*/ 3 w 241"/>
                <a:gd name="T59" fmla="*/ 24 h 31"/>
                <a:gd name="T60" fmla="*/ 4 w 241"/>
                <a:gd name="T61" fmla="*/ 26 h 31"/>
                <a:gd name="T62" fmla="*/ 8 w 241"/>
                <a:gd name="T63" fmla="*/ 28 h 31"/>
                <a:gd name="T64" fmla="*/ 10 w 241"/>
                <a:gd name="T65" fmla="*/ 29 h 31"/>
                <a:gd name="T66" fmla="*/ 13 w 241"/>
                <a:gd name="T67" fmla="*/ 30 h 31"/>
                <a:gd name="T68" fmla="*/ 15 w 24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1">
                  <a:moveTo>
                    <a:pt x="15" y="31"/>
                  </a:moveTo>
                  <a:lnTo>
                    <a:pt x="226" y="31"/>
                  </a:lnTo>
                  <a:lnTo>
                    <a:pt x="230" y="30"/>
                  </a:lnTo>
                  <a:lnTo>
                    <a:pt x="232" y="29"/>
                  </a:lnTo>
                  <a:lnTo>
                    <a:pt x="235" y="28"/>
                  </a:lnTo>
                  <a:lnTo>
                    <a:pt x="237" y="26"/>
                  </a:lnTo>
                  <a:lnTo>
                    <a:pt x="239" y="24"/>
                  </a:lnTo>
                  <a:lnTo>
                    <a:pt x="240" y="22"/>
                  </a:lnTo>
                  <a:lnTo>
                    <a:pt x="241" y="18"/>
                  </a:lnTo>
                  <a:lnTo>
                    <a:pt x="241" y="16"/>
                  </a:lnTo>
                  <a:lnTo>
                    <a:pt x="241" y="13"/>
                  </a:lnTo>
                  <a:lnTo>
                    <a:pt x="240" y="10"/>
                  </a:lnTo>
                  <a:lnTo>
                    <a:pt x="239" y="8"/>
                  </a:lnTo>
                  <a:lnTo>
                    <a:pt x="237" y="6"/>
                  </a:lnTo>
                  <a:lnTo>
                    <a:pt x="235" y="3"/>
                  </a:lnTo>
                  <a:lnTo>
                    <a:pt x="232" y="2"/>
                  </a:lnTo>
                  <a:lnTo>
                    <a:pt x="230" y="1"/>
                  </a:lnTo>
                  <a:lnTo>
                    <a:pt x="226" y="0"/>
                  </a:lnTo>
                  <a:lnTo>
                    <a:pt x="15" y="0"/>
                  </a:lnTo>
                  <a:lnTo>
                    <a:pt x="13" y="1"/>
                  </a:lnTo>
                  <a:lnTo>
                    <a:pt x="10" y="2"/>
                  </a:lnTo>
                  <a:lnTo>
                    <a:pt x="8" y="3"/>
                  </a:lnTo>
                  <a:lnTo>
                    <a:pt x="4" y="6"/>
                  </a:lnTo>
                  <a:lnTo>
                    <a:pt x="3" y="8"/>
                  </a:lnTo>
                  <a:lnTo>
                    <a:pt x="1" y="10"/>
                  </a:lnTo>
                  <a:lnTo>
                    <a:pt x="1" y="13"/>
                  </a:lnTo>
                  <a:lnTo>
                    <a:pt x="0" y="16"/>
                  </a:lnTo>
                  <a:lnTo>
                    <a:pt x="1" y="18"/>
                  </a:lnTo>
                  <a:lnTo>
                    <a:pt x="1" y="22"/>
                  </a:lnTo>
                  <a:lnTo>
                    <a:pt x="3" y="24"/>
                  </a:lnTo>
                  <a:lnTo>
                    <a:pt x="4" y="26"/>
                  </a:lnTo>
                  <a:lnTo>
                    <a:pt x="8" y="28"/>
                  </a:lnTo>
                  <a:lnTo>
                    <a:pt x="10" y="29"/>
                  </a:lnTo>
                  <a:lnTo>
                    <a:pt x="13"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6" name="Freeform 278">
              <a:extLst>
                <a:ext uri="{FF2B5EF4-FFF2-40B4-BE49-F238E27FC236}">
                  <a16:creationId xmlns:a16="http://schemas.microsoft.com/office/drawing/2014/main" id="{763BA454-698C-5242-B4D7-4F17E21B01A1}"/>
                </a:ext>
              </a:extLst>
            </p:cNvPr>
            <p:cNvSpPr>
              <a:spLocks/>
            </p:cNvSpPr>
            <p:nvPr/>
          </p:nvSpPr>
          <p:spPr bwMode="auto">
            <a:xfrm>
              <a:off x="7042151" y="2060575"/>
              <a:ext cx="76200" cy="9525"/>
            </a:xfrm>
            <a:custGeom>
              <a:avLst/>
              <a:gdLst>
                <a:gd name="T0" fmla="*/ 15 w 241"/>
                <a:gd name="T1" fmla="*/ 31 h 31"/>
                <a:gd name="T2" fmla="*/ 226 w 241"/>
                <a:gd name="T3" fmla="*/ 31 h 31"/>
                <a:gd name="T4" fmla="*/ 230 w 241"/>
                <a:gd name="T5" fmla="*/ 31 h 31"/>
                <a:gd name="T6" fmla="*/ 232 w 241"/>
                <a:gd name="T7" fmla="*/ 29 h 31"/>
                <a:gd name="T8" fmla="*/ 235 w 241"/>
                <a:gd name="T9" fmla="*/ 27 h 31"/>
                <a:gd name="T10" fmla="*/ 237 w 241"/>
                <a:gd name="T11" fmla="*/ 26 h 31"/>
                <a:gd name="T12" fmla="*/ 239 w 241"/>
                <a:gd name="T13" fmla="*/ 24 h 31"/>
                <a:gd name="T14" fmla="*/ 240 w 241"/>
                <a:gd name="T15" fmla="*/ 21 h 31"/>
                <a:gd name="T16" fmla="*/ 241 w 241"/>
                <a:gd name="T17" fmla="*/ 19 h 31"/>
                <a:gd name="T18" fmla="*/ 241 w 241"/>
                <a:gd name="T19" fmla="*/ 16 h 31"/>
                <a:gd name="T20" fmla="*/ 241 w 241"/>
                <a:gd name="T21" fmla="*/ 12 h 31"/>
                <a:gd name="T22" fmla="*/ 240 w 241"/>
                <a:gd name="T23" fmla="*/ 9 h 31"/>
                <a:gd name="T24" fmla="*/ 239 w 241"/>
                <a:gd name="T25" fmla="*/ 7 h 31"/>
                <a:gd name="T26" fmla="*/ 237 w 241"/>
                <a:gd name="T27" fmla="*/ 5 h 31"/>
                <a:gd name="T28" fmla="*/ 235 w 241"/>
                <a:gd name="T29" fmla="*/ 3 h 31"/>
                <a:gd name="T30" fmla="*/ 232 w 241"/>
                <a:gd name="T31" fmla="*/ 2 h 31"/>
                <a:gd name="T32" fmla="*/ 230 w 241"/>
                <a:gd name="T33" fmla="*/ 0 h 31"/>
                <a:gd name="T34" fmla="*/ 226 w 241"/>
                <a:gd name="T35" fmla="*/ 0 h 31"/>
                <a:gd name="T36" fmla="*/ 15 w 241"/>
                <a:gd name="T37" fmla="*/ 0 h 31"/>
                <a:gd name="T38" fmla="*/ 13 w 241"/>
                <a:gd name="T39" fmla="*/ 0 h 31"/>
                <a:gd name="T40" fmla="*/ 10 w 241"/>
                <a:gd name="T41" fmla="*/ 2 h 31"/>
                <a:gd name="T42" fmla="*/ 8 w 241"/>
                <a:gd name="T43" fmla="*/ 3 h 31"/>
                <a:gd name="T44" fmla="*/ 4 w 241"/>
                <a:gd name="T45" fmla="*/ 5 h 31"/>
                <a:gd name="T46" fmla="*/ 3 w 241"/>
                <a:gd name="T47" fmla="*/ 7 h 31"/>
                <a:gd name="T48" fmla="*/ 1 w 241"/>
                <a:gd name="T49" fmla="*/ 9 h 31"/>
                <a:gd name="T50" fmla="*/ 1 w 241"/>
                <a:gd name="T51" fmla="*/ 12 h 31"/>
                <a:gd name="T52" fmla="*/ 0 w 241"/>
                <a:gd name="T53" fmla="*/ 16 h 31"/>
                <a:gd name="T54" fmla="*/ 1 w 241"/>
                <a:gd name="T55" fmla="*/ 19 h 31"/>
                <a:gd name="T56" fmla="*/ 1 w 241"/>
                <a:gd name="T57" fmla="*/ 21 h 31"/>
                <a:gd name="T58" fmla="*/ 3 w 241"/>
                <a:gd name="T59" fmla="*/ 24 h 31"/>
                <a:gd name="T60" fmla="*/ 4 w 241"/>
                <a:gd name="T61" fmla="*/ 26 h 31"/>
                <a:gd name="T62" fmla="*/ 8 w 241"/>
                <a:gd name="T63" fmla="*/ 27 h 31"/>
                <a:gd name="T64" fmla="*/ 10 w 241"/>
                <a:gd name="T65" fmla="*/ 29 h 31"/>
                <a:gd name="T66" fmla="*/ 13 w 241"/>
                <a:gd name="T67" fmla="*/ 31 h 31"/>
                <a:gd name="T68" fmla="*/ 15 w 24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1">
                  <a:moveTo>
                    <a:pt x="15" y="31"/>
                  </a:moveTo>
                  <a:lnTo>
                    <a:pt x="226" y="31"/>
                  </a:lnTo>
                  <a:lnTo>
                    <a:pt x="230" y="31"/>
                  </a:lnTo>
                  <a:lnTo>
                    <a:pt x="232" y="29"/>
                  </a:lnTo>
                  <a:lnTo>
                    <a:pt x="235" y="27"/>
                  </a:lnTo>
                  <a:lnTo>
                    <a:pt x="237" y="26"/>
                  </a:lnTo>
                  <a:lnTo>
                    <a:pt x="239" y="24"/>
                  </a:lnTo>
                  <a:lnTo>
                    <a:pt x="240" y="21"/>
                  </a:lnTo>
                  <a:lnTo>
                    <a:pt x="241" y="19"/>
                  </a:lnTo>
                  <a:lnTo>
                    <a:pt x="241" y="16"/>
                  </a:lnTo>
                  <a:lnTo>
                    <a:pt x="241" y="12"/>
                  </a:lnTo>
                  <a:lnTo>
                    <a:pt x="240" y="9"/>
                  </a:lnTo>
                  <a:lnTo>
                    <a:pt x="239" y="7"/>
                  </a:lnTo>
                  <a:lnTo>
                    <a:pt x="237" y="5"/>
                  </a:lnTo>
                  <a:lnTo>
                    <a:pt x="235" y="3"/>
                  </a:lnTo>
                  <a:lnTo>
                    <a:pt x="232" y="2"/>
                  </a:lnTo>
                  <a:lnTo>
                    <a:pt x="230" y="0"/>
                  </a:lnTo>
                  <a:lnTo>
                    <a:pt x="226" y="0"/>
                  </a:lnTo>
                  <a:lnTo>
                    <a:pt x="15" y="0"/>
                  </a:lnTo>
                  <a:lnTo>
                    <a:pt x="13" y="0"/>
                  </a:lnTo>
                  <a:lnTo>
                    <a:pt x="10" y="2"/>
                  </a:lnTo>
                  <a:lnTo>
                    <a:pt x="8" y="3"/>
                  </a:lnTo>
                  <a:lnTo>
                    <a:pt x="4" y="5"/>
                  </a:lnTo>
                  <a:lnTo>
                    <a:pt x="3" y="7"/>
                  </a:lnTo>
                  <a:lnTo>
                    <a:pt x="1" y="9"/>
                  </a:lnTo>
                  <a:lnTo>
                    <a:pt x="1" y="12"/>
                  </a:lnTo>
                  <a:lnTo>
                    <a:pt x="0" y="16"/>
                  </a:lnTo>
                  <a:lnTo>
                    <a:pt x="1" y="19"/>
                  </a:lnTo>
                  <a:lnTo>
                    <a:pt x="1" y="21"/>
                  </a:lnTo>
                  <a:lnTo>
                    <a:pt x="3" y="24"/>
                  </a:lnTo>
                  <a:lnTo>
                    <a:pt x="4" y="26"/>
                  </a:lnTo>
                  <a:lnTo>
                    <a:pt x="8" y="27"/>
                  </a:lnTo>
                  <a:lnTo>
                    <a:pt x="10" y="29"/>
                  </a:lnTo>
                  <a:lnTo>
                    <a:pt x="13" y="31"/>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7" name="Freeform 279">
              <a:extLst>
                <a:ext uri="{FF2B5EF4-FFF2-40B4-BE49-F238E27FC236}">
                  <a16:creationId xmlns:a16="http://schemas.microsoft.com/office/drawing/2014/main" id="{1FD314CB-91BE-3641-A8DD-901851D38421}"/>
                </a:ext>
              </a:extLst>
            </p:cNvPr>
            <p:cNvSpPr>
              <a:spLocks/>
            </p:cNvSpPr>
            <p:nvPr/>
          </p:nvSpPr>
          <p:spPr bwMode="auto">
            <a:xfrm>
              <a:off x="7042151" y="207962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7 h 30"/>
                <a:gd name="T10" fmla="*/ 237 w 241"/>
                <a:gd name="T11" fmla="*/ 25 h 30"/>
                <a:gd name="T12" fmla="*/ 239 w 241"/>
                <a:gd name="T13" fmla="*/ 23 h 30"/>
                <a:gd name="T14" fmla="*/ 240 w 241"/>
                <a:gd name="T15" fmla="*/ 20 h 30"/>
                <a:gd name="T16" fmla="*/ 241 w 241"/>
                <a:gd name="T17" fmla="*/ 18 h 30"/>
                <a:gd name="T18" fmla="*/ 241 w 241"/>
                <a:gd name="T19" fmla="*/ 15 h 30"/>
                <a:gd name="T20" fmla="*/ 241 w 241"/>
                <a:gd name="T21" fmla="*/ 11 h 30"/>
                <a:gd name="T22" fmla="*/ 240 w 241"/>
                <a:gd name="T23" fmla="*/ 8 h 30"/>
                <a:gd name="T24" fmla="*/ 239 w 241"/>
                <a:gd name="T25" fmla="*/ 6 h 30"/>
                <a:gd name="T26" fmla="*/ 237 w 241"/>
                <a:gd name="T27" fmla="*/ 4 h 30"/>
                <a:gd name="T28" fmla="*/ 235 w 241"/>
                <a:gd name="T29" fmla="*/ 2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2 h 30"/>
                <a:gd name="T44" fmla="*/ 4 w 241"/>
                <a:gd name="T45" fmla="*/ 4 h 30"/>
                <a:gd name="T46" fmla="*/ 3 w 241"/>
                <a:gd name="T47" fmla="*/ 6 h 30"/>
                <a:gd name="T48" fmla="*/ 1 w 241"/>
                <a:gd name="T49" fmla="*/ 8 h 30"/>
                <a:gd name="T50" fmla="*/ 1 w 241"/>
                <a:gd name="T51" fmla="*/ 11 h 30"/>
                <a:gd name="T52" fmla="*/ 0 w 241"/>
                <a:gd name="T53" fmla="*/ 15 h 30"/>
                <a:gd name="T54" fmla="*/ 1 w 241"/>
                <a:gd name="T55" fmla="*/ 18 h 30"/>
                <a:gd name="T56" fmla="*/ 1 w 241"/>
                <a:gd name="T57" fmla="*/ 20 h 30"/>
                <a:gd name="T58" fmla="*/ 3 w 241"/>
                <a:gd name="T59" fmla="*/ 23 h 30"/>
                <a:gd name="T60" fmla="*/ 4 w 241"/>
                <a:gd name="T61" fmla="*/ 25 h 30"/>
                <a:gd name="T62" fmla="*/ 8 w 241"/>
                <a:gd name="T63" fmla="*/ 27 h 30"/>
                <a:gd name="T64" fmla="*/ 10 w 241"/>
                <a:gd name="T65" fmla="*/ 29 h 30"/>
                <a:gd name="T66" fmla="*/ 13 w 241"/>
                <a:gd name="T67" fmla="*/ 30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30"/>
                  </a:lnTo>
                  <a:lnTo>
                    <a:pt x="232" y="29"/>
                  </a:lnTo>
                  <a:lnTo>
                    <a:pt x="235" y="27"/>
                  </a:lnTo>
                  <a:lnTo>
                    <a:pt x="237" y="25"/>
                  </a:lnTo>
                  <a:lnTo>
                    <a:pt x="239" y="23"/>
                  </a:lnTo>
                  <a:lnTo>
                    <a:pt x="240" y="20"/>
                  </a:lnTo>
                  <a:lnTo>
                    <a:pt x="241" y="18"/>
                  </a:lnTo>
                  <a:lnTo>
                    <a:pt x="241" y="15"/>
                  </a:lnTo>
                  <a:lnTo>
                    <a:pt x="241" y="11"/>
                  </a:lnTo>
                  <a:lnTo>
                    <a:pt x="240" y="8"/>
                  </a:lnTo>
                  <a:lnTo>
                    <a:pt x="239" y="6"/>
                  </a:lnTo>
                  <a:lnTo>
                    <a:pt x="237" y="4"/>
                  </a:lnTo>
                  <a:lnTo>
                    <a:pt x="235" y="2"/>
                  </a:lnTo>
                  <a:lnTo>
                    <a:pt x="232" y="1"/>
                  </a:lnTo>
                  <a:lnTo>
                    <a:pt x="230" y="0"/>
                  </a:lnTo>
                  <a:lnTo>
                    <a:pt x="226" y="0"/>
                  </a:lnTo>
                  <a:lnTo>
                    <a:pt x="15" y="0"/>
                  </a:lnTo>
                  <a:lnTo>
                    <a:pt x="13" y="0"/>
                  </a:lnTo>
                  <a:lnTo>
                    <a:pt x="10" y="1"/>
                  </a:lnTo>
                  <a:lnTo>
                    <a:pt x="8" y="2"/>
                  </a:lnTo>
                  <a:lnTo>
                    <a:pt x="4" y="4"/>
                  </a:lnTo>
                  <a:lnTo>
                    <a:pt x="3" y="6"/>
                  </a:lnTo>
                  <a:lnTo>
                    <a:pt x="1" y="8"/>
                  </a:lnTo>
                  <a:lnTo>
                    <a:pt x="1" y="11"/>
                  </a:lnTo>
                  <a:lnTo>
                    <a:pt x="0" y="15"/>
                  </a:lnTo>
                  <a:lnTo>
                    <a:pt x="1" y="18"/>
                  </a:lnTo>
                  <a:lnTo>
                    <a:pt x="1" y="20"/>
                  </a:lnTo>
                  <a:lnTo>
                    <a:pt x="3" y="23"/>
                  </a:lnTo>
                  <a:lnTo>
                    <a:pt x="4" y="25"/>
                  </a:lnTo>
                  <a:lnTo>
                    <a:pt x="8" y="27"/>
                  </a:lnTo>
                  <a:lnTo>
                    <a:pt x="10" y="29"/>
                  </a:lnTo>
                  <a:lnTo>
                    <a:pt x="13"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8" name="Freeform 280">
              <a:extLst>
                <a:ext uri="{FF2B5EF4-FFF2-40B4-BE49-F238E27FC236}">
                  <a16:creationId xmlns:a16="http://schemas.microsoft.com/office/drawing/2014/main" id="{825E2785-FBA4-A64B-B2D2-5974EB92CE59}"/>
                </a:ext>
              </a:extLst>
            </p:cNvPr>
            <p:cNvSpPr>
              <a:spLocks/>
            </p:cNvSpPr>
            <p:nvPr/>
          </p:nvSpPr>
          <p:spPr bwMode="auto">
            <a:xfrm>
              <a:off x="7042151" y="209867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8 h 30"/>
                <a:gd name="T10" fmla="*/ 237 w 241"/>
                <a:gd name="T11" fmla="*/ 25 h 30"/>
                <a:gd name="T12" fmla="*/ 239 w 241"/>
                <a:gd name="T13" fmla="*/ 23 h 30"/>
                <a:gd name="T14" fmla="*/ 240 w 241"/>
                <a:gd name="T15" fmla="*/ 21 h 30"/>
                <a:gd name="T16" fmla="*/ 241 w 241"/>
                <a:gd name="T17" fmla="*/ 18 h 30"/>
                <a:gd name="T18" fmla="*/ 241 w 241"/>
                <a:gd name="T19" fmla="*/ 15 h 30"/>
                <a:gd name="T20" fmla="*/ 241 w 241"/>
                <a:gd name="T21" fmla="*/ 11 h 30"/>
                <a:gd name="T22" fmla="*/ 240 w 241"/>
                <a:gd name="T23" fmla="*/ 9 h 30"/>
                <a:gd name="T24" fmla="*/ 239 w 241"/>
                <a:gd name="T25" fmla="*/ 6 h 30"/>
                <a:gd name="T26" fmla="*/ 237 w 241"/>
                <a:gd name="T27" fmla="*/ 4 h 30"/>
                <a:gd name="T28" fmla="*/ 235 w 241"/>
                <a:gd name="T29" fmla="*/ 2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2 h 30"/>
                <a:gd name="T44" fmla="*/ 4 w 241"/>
                <a:gd name="T45" fmla="*/ 4 h 30"/>
                <a:gd name="T46" fmla="*/ 3 w 241"/>
                <a:gd name="T47" fmla="*/ 6 h 30"/>
                <a:gd name="T48" fmla="*/ 1 w 241"/>
                <a:gd name="T49" fmla="*/ 9 h 30"/>
                <a:gd name="T50" fmla="*/ 1 w 241"/>
                <a:gd name="T51" fmla="*/ 11 h 30"/>
                <a:gd name="T52" fmla="*/ 0 w 241"/>
                <a:gd name="T53" fmla="*/ 15 h 30"/>
                <a:gd name="T54" fmla="*/ 1 w 241"/>
                <a:gd name="T55" fmla="*/ 18 h 30"/>
                <a:gd name="T56" fmla="*/ 1 w 241"/>
                <a:gd name="T57" fmla="*/ 21 h 30"/>
                <a:gd name="T58" fmla="*/ 3 w 241"/>
                <a:gd name="T59" fmla="*/ 23 h 30"/>
                <a:gd name="T60" fmla="*/ 4 w 241"/>
                <a:gd name="T61" fmla="*/ 25 h 30"/>
                <a:gd name="T62" fmla="*/ 8 w 241"/>
                <a:gd name="T63" fmla="*/ 28 h 30"/>
                <a:gd name="T64" fmla="*/ 10 w 241"/>
                <a:gd name="T65" fmla="*/ 29 h 30"/>
                <a:gd name="T66" fmla="*/ 13 w 241"/>
                <a:gd name="T67" fmla="*/ 30 h 30"/>
                <a:gd name="T68" fmla="*/ 15 w 24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0">
                  <a:moveTo>
                    <a:pt x="15" y="30"/>
                  </a:moveTo>
                  <a:lnTo>
                    <a:pt x="226" y="30"/>
                  </a:lnTo>
                  <a:lnTo>
                    <a:pt x="230" y="30"/>
                  </a:lnTo>
                  <a:lnTo>
                    <a:pt x="232" y="29"/>
                  </a:lnTo>
                  <a:lnTo>
                    <a:pt x="235" y="28"/>
                  </a:lnTo>
                  <a:lnTo>
                    <a:pt x="237" y="25"/>
                  </a:lnTo>
                  <a:lnTo>
                    <a:pt x="239" y="23"/>
                  </a:lnTo>
                  <a:lnTo>
                    <a:pt x="240" y="21"/>
                  </a:lnTo>
                  <a:lnTo>
                    <a:pt x="241" y="18"/>
                  </a:lnTo>
                  <a:lnTo>
                    <a:pt x="241" y="15"/>
                  </a:lnTo>
                  <a:lnTo>
                    <a:pt x="241" y="11"/>
                  </a:lnTo>
                  <a:lnTo>
                    <a:pt x="240" y="9"/>
                  </a:lnTo>
                  <a:lnTo>
                    <a:pt x="239" y="6"/>
                  </a:lnTo>
                  <a:lnTo>
                    <a:pt x="237" y="4"/>
                  </a:lnTo>
                  <a:lnTo>
                    <a:pt x="235" y="2"/>
                  </a:lnTo>
                  <a:lnTo>
                    <a:pt x="232" y="1"/>
                  </a:lnTo>
                  <a:lnTo>
                    <a:pt x="230" y="0"/>
                  </a:lnTo>
                  <a:lnTo>
                    <a:pt x="226" y="0"/>
                  </a:lnTo>
                  <a:lnTo>
                    <a:pt x="15" y="0"/>
                  </a:lnTo>
                  <a:lnTo>
                    <a:pt x="13" y="0"/>
                  </a:lnTo>
                  <a:lnTo>
                    <a:pt x="10" y="1"/>
                  </a:lnTo>
                  <a:lnTo>
                    <a:pt x="8" y="2"/>
                  </a:lnTo>
                  <a:lnTo>
                    <a:pt x="4" y="4"/>
                  </a:lnTo>
                  <a:lnTo>
                    <a:pt x="3" y="6"/>
                  </a:lnTo>
                  <a:lnTo>
                    <a:pt x="1" y="9"/>
                  </a:lnTo>
                  <a:lnTo>
                    <a:pt x="1" y="11"/>
                  </a:lnTo>
                  <a:lnTo>
                    <a:pt x="0" y="15"/>
                  </a:lnTo>
                  <a:lnTo>
                    <a:pt x="1" y="18"/>
                  </a:lnTo>
                  <a:lnTo>
                    <a:pt x="1" y="21"/>
                  </a:lnTo>
                  <a:lnTo>
                    <a:pt x="3" y="23"/>
                  </a:lnTo>
                  <a:lnTo>
                    <a:pt x="4" y="25"/>
                  </a:lnTo>
                  <a:lnTo>
                    <a:pt x="8" y="28"/>
                  </a:lnTo>
                  <a:lnTo>
                    <a:pt x="10" y="29"/>
                  </a:lnTo>
                  <a:lnTo>
                    <a:pt x="13"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89" name="Freeform 281">
              <a:extLst>
                <a:ext uri="{FF2B5EF4-FFF2-40B4-BE49-F238E27FC236}">
                  <a16:creationId xmlns:a16="http://schemas.microsoft.com/office/drawing/2014/main" id="{A41D734D-41F6-964F-B7C0-839EAF32519A}"/>
                </a:ext>
              </a:extLst>
            </p:cNvPr>
            <p:cNvSpPr>
              <a:spLocks/>
            </p:cNvSpPr>
            <p:nvPr/>
          </p:nvSpPr>
          <p:spPr bwMode="auto">
            <a:xfrm>
              <a:off x="7042151" y="2117725"/>
              <a:ext cx="76200" cy="9525"/>
            </a:xfrm>
            <a:custGeom>
              <a:avLst/>
              <a:gdLst>
                <a:gd name="T0" fmla="*/ 15 w 241"/>
                <a:gd name="T1" fmla="*/ 30 h 30"/>
                <a:gd name="T2" fmla="*/ 226 w 241"/>
                <a:gd name="T3" fmla="*/ 30 h 30"/>
                <a:gd name="T4" fmla="*/ 230 w 241"/>
                <a:gd name="T5" fmla="*/ 30 h 30"/>
                <a:gd name="T6" fmla="*/ 232 w 241"/>
                <a:gd name="T7" fmla="*/ 29 h 30"/>
                <a:gd name="T8" fmla="*/ 235 w 241"/>
                <a:gd name="T9" fmla="*/ 28 h 30"/>
                <a:gd name="T10" fmla="*/ 237 w 241"/>
                <a:gd name="T11" fmla="*/ 25 h 30"/>
                <a:gd name="T12" fmla="*/ 239 w 241"/>
                <a:gd name="T13" fmla="*/ 23 h 30"/>
                <a:gd name="T14" fmla="*/ 240 w 241"/>
                <a:gd name="T15" fmla="*/ 21 h 30"/>
                <a:gd name="T16" fmla="*/ 241 w 241"/>
                <a:gd name="T17" fmla="*/ 18 h 30"/>
                <a:gd name="T18" fmla="*/ 241 w 241"/>
                <a:gd name="T19" fmla="*/ 15 h 30"/>
                <a:gd name="T20" fmla="*/ 241 w 241"/>
                <a:gd name="T21" fmla="*/ 12 h 30"/>
                <a:gd name="T22" fmla="*/ 240 w 241"/>
                <a:gd name="T23" fmla="*/ 9 h 30"/>
                <a:gd name="T24" fmla="*/ 239 w 241"/>
                <a:gd name="T25" fmla="*/ 6 h 30"/>
                <a:gd name="T26" fmla="*/ 237 w 241"/>
                <a:gd name="T27" fmla="*/ 4 h 30"/>
                <a:gd name="T28" fmla="*/ 235 w 241"/>
                <a:gd name="T29" fmla="*/ 3 h 30"/>
                <a:gd name="T30" fmla="*/ 232 w 241"/>
                <a:gd name="T31" fmla="*/ 1 h 30"/>
                <a:gd name="T32" fmla="*/ 230 w 241"/>
                <a:gd name="T33" fmla="*/ 0 h 30"/>
                <a:gd name="T34" fmla="*/ 226 w 241"/>
                <a:gd name="T35" fmla="*/ 0 h 30"/>
                <a:gd name="T36" fmla="*/ 15 w 241"/>
                <a:gd name="T37" fmla="*/ 0 h 30"/>
                <a:gd name="T38" fmla="*/ 13 w 241"/>
                <a:gd name="T39" fmla="*/ 0 h 30"/>
                <a:gd name="T40" fmla="*/ 10 w 241"/>
                <a:gd name="T41" fmla="*/ 1 h 30"/>
                <a:gd name="T42" fmla="*/ 8 w 241"/>
                <a:gd name="T43" fmla="*/ 3 h 30"/>
                <a:gd name="T44" fmla="*/ 4 w 241"/>
                <a:gd name="T45" fmla="*/ 4 h 30"/>
                <a:gd name="T46" fmla="*/ 3 w 241"/>
                <a:gd name="T47" fmla="*/ 6 h 30"/>
                <a:gd name="T48" fmla="*/ 1 w 241"/>
                <a:gd name="T49" fmla="*/ 9 h 30"/>
                <a:gd name="T50" fmla="*/ 1 w 241"/>
                <a:gd name="T51" fmla="*/ 12 h 30"/>
                <a:gd name="T52" fmla="*/ 0 w 241"/>
                <a:gd name="T53" fmla="*/ 15 h 30"/>
                <a:gd name="T54" fmla="*/ 1 w 241"/>
                <a:gd name="T55" fmla="*/ 18 h 30"/>
                <a:gd name="T56" fmla="*/ 1 w 241"/>
                <a:gd name="T57" fmla="*/ 21 h 30"/>
                <a:gd name="T58" fmla="*/ 3 w 241"/>
                <a:gd name="T59" fmla="*/ 23 h 30"/>
                <a:gd name="T60" fmla="*/ 4 w 241"/>
                <a:gd name="T61" fmla="*/ 25 h 30"/>
                <a:gd name="T62" fmla="*/ 8 w 241"/>
                <a:gd name="T63" fmla="*/ 28 h 30"/>
                <a:gd name="T64" fmla="*/ 10 w 241"/>
                <a:gd name="T65" fmla="*/ 29 h 30"/>
                <a:gd name="T66" fmla="*/ 13 w 241"/>
                <a:gd name="T67" fmla="*/ 30 h 30"/>
                <a:gd name="T68" fmla="*/ 15 w 241"/>
                <a:gd name="T69" fmla="*/ 30 h 30"/>
                <a:gd name="T70" fmla="*/ 15 w 24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1" h="30">
                  <a:moveTo>
                    <a:pt x="15" y="30"/>
                  </a:moveTo>
                  <a:lnTo>
                    <a:pt x="226" y="30"/>
                  </a:lnTo>
                  <a:lnTo>
                    <a:pt x="230" y="30"/>
                  </a:lnTo>
                  <a:lnTo>
                    <a:pt x="232" y="29"/>
                  </a:lnTo>
                  <a:lnTo>
                    <a:pt x="235" y="28"/>
                  </a:lnTo>
                  <a:lnTo>
                    <a:pt x="237" y="25"/>
                  </a:lnTo>
                  <a:lnTo>
                    <a:pt x="239" y="23"/>
                  </a:lnTo>
                  <a:lnTo>
                    <a:pt x="240" y="21"/>
                  </a:lnTo>
                  <a:lnTo>
                    <a:pt x="241" y="18"/>
                  </a:lnTo>
                  <a:lnTo>
                    <a:pt x="241" y="15"/>
                  </a:lnTo>
                  <a:lnTo>
                    <a:pt x="241" y="12"/>
                  </a:lnTo>
                  <a:lnTo>
                    <a:pt x="240" y="9"/>
                  </a:lnTo>
                  <a:lnTo>
                    <a:pt x="239" y="6"/>
                  </a:lnTo>
                  <a:lnTo>
                    <a:pt x="237" y="4"/>
                  </a:lnTo>
                  <a:lnTo>
                    <a:pt x="235" y="3"/>
                  </a:lnTo>
                  <a:lnTo>
                    <a:pt x="232" y="1"/>
                  </a:lnTo>
                  <a:lnTo>
                    <a:pt x="230" y="0"/>
                  </a:lnTo>
                  <a:lnTo>
                    <a:pt x="226" y="0"/>
                  </a:lnTo>
                  <a:lnTo>
                    <a:pt x="15" y="0"/>
                  </a:lnTo>
                  <a:lnTo>
                    <a:pt x="13" y="0"/>
                  </a:lnTo>
                  <a:lnTo>
                    <a:pt x="10" y="1"/>
                  </a:lnTo>
                  <a:lnTo>
                    <a:pt x="8" y="3"/>
                  </a:lnTo>
                  <a:lnTo>
                    <a:pt x="4" y="4"/>
                  </a:lnTo>
                  <a:lnTo>
                    <a:pt x="3" y="6"/>
                  </a:lnTo>
                  <a:lnTo>
                    <a:pt x="1" y="9"/>
                  </a:lnTo>
                  <a:lnTo>
                    <a:pt x="1" y="12"/>
                  </a:lnTo>
                  <a:lnTo>
                    <a:pt x="0" y="15"/>
                  </a:lnTo>
                  <a:lnTo>
                    <a:pt x="1" y="18"/>
                  </a:lnTo>
                  <a:lnTo>
                    <a:pt x="1" y="21"/>
                  </a:lnTo>
                  <a:lnTo>
                    <a:pt x="3" y="23"/>
                  </a:lnTo>
                  <a:lnTo>
                    <a:pt x="4" y="25"/>
                  </a:lnTo>
                  <a:lnTo>
                    <a:pt x="8" y="28"/>
                  </a:lnTo>
                  <a:lnTo>
                    <a:pt x="10" y="29"/>
                  </a:lnTo>
                  <a:lnTo>
                    <a:pt x="13"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0" name="Freeform 282">
              <a:extLst>
                <a:ext uri="{FF2B5EF4-FFF2-40B4-BE49-F238E27FC236}">
                  <a16:creationId xmlns:a16="http://schemas.microsoft.com/office/drawing/2014/main" id="{AC92004A-4088-864D-A187-A51BD62BACBB}"/>
                </a:ext>
              </a:extLst>
            </p:cNvPr>
            <p:cNvSpPr>
              <a:spLocks/>
            </p:cNvSpPr>
            <p:nvPr/>
          </p:nvSpPr>
          <p:spPr bwMode="auto">
            <a:xfrm>
              <a:off x="7042151" y="2136775"/>
              <a:ext cx="76200" cy="9525"/>
            </a:xfrm>
            <a:custGeom>
              <a:avLst/>
              <a:gdLst>
                <a:gd name="T0" fmla="*/ 226 w 241"/>
                <a:gd name="T1" fmla="*/ 30 h 30"/>
                <a:gd name="T2" fmla="*/ 230 w 241"/>
                <a:gd name="T3" fmla="*/ 30 h 30"/>
                <a:gd name="T4" fmla="*/ 232 w 241"/>
                <a:gd name="T5" fmla="*/ 29 h 30"/>
                <a:gd name="T6" fmla="*/ 235 w 241"/>
                <a:gd name="T7" fmla="*/ 28 h 30"/>
                <a:gd name="T8" fmla="*/ 237 w 241"/>
                <a:gd name="T9" fmla="*/ 26 h 30"/>
                <a:gd name="T10" fmla="*/ 239 w 241"/>
                <a:gd name="T11" fmla="*/ 23 h 30"/>
                <a:gd name="T12" fmla="*/ 240 w 241"/>
                <a:gd name="T13" fmla="*/ 21 h 30"/>
                <a:gd name="T14" fmla="*/ 241 w 241"/>
                <a:gd name="T15" fmla="*/ 18 h 30"/>
                <a:gd name="T16" fmla="*/ 241 w 241"/>
                <a:gd name="T17" fmla="*/ 15 h 30"/>
                <a:gd name="T18" fmla="*/ 241 w 241"/>
                <a:gd name="T19" fmla="*/ 13 h 30"/>
                <a:gd name="T20" fmla="*/ 240 w 241"/>
                <a:gd name="T21" fmla="*/ 9 h 30"/>
                <a:gd name="T22" fmla="*/ 239 w 241"/>
                <a:gd name="T23" fmla="*/ 6 h 30"/>
                <a:gd name="T24" fmla="*/ 237 w 241"/>
                <a:gd name="T25" fmla="*/ 4 h 30"/>
                <a:gd name="T26" fmla="*/ 235 w 241"/>
                <a:gd name="T27" fmla="*/ 3 h 30"/>
                <a:gd name="T28" fmla="*/ 232 w 241"/>
                <a:gd name="T29" fmla="*/ 1 h 30"/>
                <a:gd name="T30" fmla="*/ 230 w 241"/>
                <a:gd name="T31" fmla="*/ 1 h 30"/>
                <a:gd name="T32" fmla="*/ 226 w 241"/>
                <a:gd name="T33" fmla="*/ 0 h 30"/>
                <a:gd name="T34" fmla="*/ 15 w 241"/>
                <a:gd name="T35" fmla="*/ 0 h 30"/>
                <a:gd name="T36" fmla="*/ 13 w 241"/>
                <a:gd name="T37" fmla="*/ 1 h 30"/>
                <a:gd name="T38" fmla="*/ 10 w 241"/>
                <a:gd name="T39" fmla="*/ 1 h 30"/>
                <a:gd name="T40" fmla="*/ 8 w 241"/>
                <a:gd name="T41" fmla="*/ 3 h 30"/>
                <a:gd name="T42" fmla="*/ 4 w 241"/>
                <a:gd name="T43" fmla="*/ 4 h 30"/>
                <a:gd name="T44" fmla="*/ 3 w 241"/>
                <a:gd name="T45" fmla="*/ 6 h 30"/>
                <a:gd name="T46" fmla="*/ 1 w 241"/>
                <a:gd name="T47" fmla="*/ 9 h 30"/>
                <a:gd name="T48" fmla="*/ 1 w 241"/>
                <a:gd name="T49" fmla="*/ 13 h 30"/>
                <a:gd name="T50" fmla="*/ 0 w 241"/>
                <a:gd name="T51" fmla="*/ 15 h 30"/>
                <a:gd name="T52" fmla="*/ 1 w 241"/>
                <a:gd name="T53" fmla="*/ 18 h 30"/>
                <a:gd name="T54" fmla="*/ 1 w 241"/>
                <a:gd name="T55" fmla="*/ 21 h 30"/>
                <a:gd name="T56" fmla="*/ 3 w 241"/>
                <a:gd name="T57" fmla="*/ 23 h 30"/>
                <a:gd name="T58" fmla="*/ 4 w 241"/>
                <a:gd name="T59" fmla="*/ 26 h 30"/>
                <a:gd name="T60" fmla="*/ 8 w 241"/>
                <a:gd name="T61" fmla="*/ 28 h 30"/>
                <a:gd name="T62" fmla="*/ 10 w 241"/>
                <a:gd name="T63" fmla="*/ 29 h 30"/>
                <a:gd name="T64" fmla="*/ 13 w 241"/>
                <a:gd name="T65" fmla="*/ 30 h 30"/>
                <a:gd name="T66" fmla="*/ 15 w 241"/>
                <a:gd name="T67" fmla="*/ 30 h 30"/>
                <a:gd name="T68" fmla="*/ 226 w 24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1" h="30">
                  <a:moveTo>
                    <a:pt x="226" y="30"/>
                  </a:moveTo>
                  <a:lnTo>
                    <a:pt x="230" y="30"/>
                  </a:lnTo>
                  <a:lnTo>
                    <a:pt x="232" y="29"/>
                  </a:lnTo>
                  <a:lnTo>
                    <a:pt x="235" y="28"/>
                  </a:lnTo>
                  <a:lnTo>
                    <a:pt x="237" y="26"/>
                  </a:lnTo>
                  <a:lnTo>
                    <a:pt x="239" y="23"/>
                  </a:lnTo>
                  <a:lnTo>
                    <a:pt x="240" y="21"/>
                  </a:lnTo>
                  <a:lnTo>
                    <a:pt x="241" y="18"/>
                  </a:lnTo>
                  <a:lnTo>
                    <a:pt x="241" y="15"/>
                  </a:lnTo>
                  <a:lnTo>
                    <a:pt x="241" y="13"/>
                  </a:lnTo>
                  <a:lnTo>
                    <a:pt x="240" y="9"/>
                  </a:lnTo>
                  <a:lnTo>
                    <a:pt x="239" y="6"/>
                  </a:lnTo>
                  <a:lnTo>
                    <a:pt x="237" y="4"/>
                  </a:lnTo>
                  <a:lnTo>
                    <a:pt x="235" y="3"/>
                  </a:lnTo>
                  <a:lnTo>
                    <a:pt x="232" y="1"/>
                  </a:lnTo>
                  <a:lnTo>
                    <a:pt x="230" y="1"/>
                  </a:lnTo>
                  <a:lnTo>
                    <a:pt x="226" y="0"/>
                  </a:lnTo>
                  <a:lnTo>
                    <a:pt x="15" y="0"/>
                  </a:lnTo>
                  <a:lnTo>
                    <a:pt x="13" y="1"/>
                  </a:lnTo>
                  <a:lnTo>
                    <a:pt x="10" y="1"/>
                  </a:lnTo>
                  <a:lnTo>
                    <a:pt x="8" y="3"/>
                  </a:lnTo>
                  <a:lnTo>
                    <a:pt x="4" y="4"/>
                  </a:lnTo>
                  <a:lnTo>
                    <a:pt x="3" y="6"/>
                  </a:lnTo>
                  <a:lnTo>
                    <a:pt x="1" y="9"/>
                  </a:lnTo>
                  <a:lnTo>
                    <a:pt x="1" y="13"/>
                  </a:lnTo>
                  <a:lnTo>
                    <a:pt x="0" y="15"/>
                  </a:lnTo>
                  <a:lnTo>
                    <a:pt x="1" y="18"/>
                  </a:lnTo>
                  <a:lnTo>
                    <a:pt x="1" y="21"/>
                  </a:lnTo>
                  <a:lnTo>
                    <a:pt x="3" y="23"/>
                  </a:lnTo>
                  <a:lnTo>
                    <a:pt x="4" y="26"/>
                  </a:lnTo>
                  <a:lnTo>
                    <a:pt x="8" y="28"/>
                  </a:lnTo>
                  <a:lnTo>
                    <a:pt x="10" y="29"/>
                  </a:lnTo>
                  <a:lnTo>
                    <a:pt x="13" y="30"/>
                  </a:lnTo>
                  <a:lnTo>
                    <a:pt x="15" y="30"/>
                  </a:lnTo>
                  <a:lnTo>
                    <a:pt x="22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1" name="Freeform 283">
              <a:extLst>
                <a:ext uri="{FF2B5EF4-FFF2-40B4-BE49-F238E27FC236}">
                  <a16:creationId xmlns:a16="http://schemas.microsoft.com/office/drawing/2014/main" id="{D4A3A37B-9C4E-DC4C-8298-7FF70309ED6A}"/>
                </a:ext>
              </a:extLst>
            </p:cNvPr>
            <p:cNvSpPr>
              <a:spLocks/>
            </p:cNvSpPr>
            <p:nvPr/>
          </p:nvSpPr>
          <p:spPr bwMode="auto">
            <a:xfrm>
              <a:off x="7234238" y="2051050"/>
              <a:ext cx="57150" cy="9525"/>
            </a:xfrm>
            <a:custGeom>
              <a:avLst/>
              <a:gdLst>
                <a:gd name="T0" fmla="*/ 15 w 180"/>
                <a:gd name="T1" fmla="*/ 0 h 30"/>
                <a:gd name="T2" fmla="*/ 12 w 180"/>
                <a:gd name="T3" fmla="*/ 0 h 30"/>
                <a:gd name="T4" fmla="*/ 8 w 180"/>
                <a:gd name="T5" fmla="*/ 2 h 30"/>
                <a:gd name="T6" fmla="*/ 6 w 180"/>
                <a:gd name="T7" fmla="*/ 3 h 30"/>
                <a:gd name="T8" fmla="*/ 4 w 180"/>
                <a:gd name="T9" fmla="*/ 5 h 30"/>
                <a:gd name="T10" fmla="*/ 2 w 180"/>
                <a:gd name="T11" fmla="*/ 7 h 30"/>
                <a:gd name="T12" fmla="*/ 1 w 180"/>
                <a:gd name="T13" fmla="*/ 9 h 30"/>
                <a:gd name="T14" fmla="*/ 0 w 180"/>
                <a:gd name="T15" fmla="*/ 12 h 30"/>
                <a:gd name="T16" fmla="*/ 0 w 180"/>
                <a:gd name="T17" fmla="*/ 15 h 30"/>
                <a:gd name="T18" fmla="*/ 0 w 180"/>
                <a:gd name="T19" fmla="*/ 19 h 30"/>
                <a:gd name="T20" fmla="*/ 1 w 180"/>
                <a:gd name="T21" fmla="*/ 21 h 30"/>
                <a:gd name="T22" fmla="*/ 2 w 180"/>
                <a:gd name="T23" fmla="*/ 24 h 30"/>
                <a:gd name="T24" fmla="*/ 4 w 180"/>
                <a:gd name="T25" fmla="*/ 26 h 30"/>
                <a:gd name="T26" fmla="*/ 6 w 180"/>
                <a:gd name="T27" fmla="*/ 27 h 30"/>
                <a:gd name="T28" fmla="*/ 8 w 180"/>
                <a:gd name="T29" fmla="*/ 29 h 30"/>
                <a:gd name="T30" fmla="*/ 12 w 180"/>
                <a:gd name="T31" fmla="*/ 29 h 30"/>
                <a:gd name="T32" fmla="*/ 15 w 180"/>
                <a:gd name="T33" fmla="*/ 30 h 30"/>
                <a:gd name="T34" fmla="*/ 165 w 180"/>
                <a:gd name="T35" fmla="*/ 30 h 30"/>
                <a:gd name="T36" fmla="*/ 168 w 180"/>
                <a:gd name="T37" fmla="*/ 29 h 30"/>
                <a:gd name="T38" fmla="*/ 171 w 180"/>
                <a:gd name="T39" fmla="*/ 29 h 30"/>
                <a:gd name="T40" fmla="*/ 174 w 180"/>
                <a:gd name="T41" fmla="*/ 27 h 30"/>
                <a:gd name="T42" fmla="*/ 176 w 180"/>
                <a:gd name="T43" fmla="*/ 26 h 30"/>
                <a:gd name="T44" fmla="*/ 178 w 180"/>
                <a:gd name="T45" fmla="*/ 24 h 30"/>
                <a:gd name="T46" fmla="*/ 179 w 180"/>
                <a:gd name="T47" fmla="*/ 21 h 30"/>
                <a:gd name="T48" fmla="*/ 180 w 180"/>
                <a:gd name="T49" fmla="*/ 19 h 30"/>
                <a:gd name="T50" fmla="*/ 180 w 180"/>
                <a:gd name="T51" fmla="*/ 15 h 30"/>
                <a:gd name="T52" fmla="*/ 180 w 180"/>
                <a:gd name="T53" fmla="*/ 12 h 30"/>
                <a:gd name="T54" fmla="*/ 179 w 180"/>
                <a:gd name="T55" fmla="*/ 9 h 30"/>
                <a:gd name="T56" fmla="*/ 178 w 180"/>
                <a:gd name="T57" fmla="*/ 7 h 30"/>
                <a:gd name="T58" fmla="*/ 176 w 180"/>
                <a:gd name="T59" fmla="*/ 5 h 30"/>
                <a:gd name="T60" fmla="*/ 174 w 180"/>
                <a:gd name="T61" fmla="*/ 3 h 30"/>
                <a:gd name="T62" fmla="*/ 171 w 180"/>
                <a:gd name="T63" fmla="*/ 2 h 30"/>
                <a:gd name="T64" fmla="*/ 168 w 180"/>
                <a:gd name="T65" fmla="*/ 0 h 30"/>
                <a:gd name="T66" fmla="*/ 165 w 180"/>
                <a:gd name="T67" fmla="*/ 0 h 30"/>
                <a:gd name="T68" fmla="*/ 1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5" y="0"/>
                  </a:moveTo>
                  <a:lnTo>
                    <a:pt x="12" y="0"/>
                  </a:lnTo>
                  <a:lnTo>
                    <a:pt x="8" y="2"/>
                  </a:lnTo>
                  <a:lnTo>
                    <a:pt x="6" y="3"/>
                  </a:lnTo>
                  <a:lnTo>
                    <a:pt x="4" y="5"/>
                  </a:lnTo>
                  <a:lnTo>
                    <a:pt x="2" y="7"/>
                  </a:lnTo>
                  <a:lnTo>
                    <a:pt x="1" y="9"/>
                  </a:lnTo>
                  <a:lnTo>
                    <a:pt x="0" y="12"/>
                  </a:lnTo>
                  <a:lnTo>
                    <a:pt x="0" y="15"/>
                  </a:lnTo>
                  <a:lnTo>
                    <a:pt x="0" y="19"/>
                  </a:lnTo>
                  <a:lnTo>
                    <a:pt x="1" y="21"/>
                  </a:lnTo>
                  <a:lnTo>
                    <a:pt x="2" y="24"/>
                  </a:lnTo>
                  <a:lnTo>
                    <a:pt x="4" y="26"/>
                  </a:lnTo>
                  <a:lnTo>
                    <a:pt x="6" y="27"/>
                  </a:lnTo>
                  <a:lnTo>
                    <a:pt x="8" y="29"/>
                  </a:lnTo>
                  <a:lnTo>
                    <a:pt x="12" y="29"/>
                  </a:lnTo>
                  <a:lnTo>
                    <a:pt x="15" y="30"/>
                  </a:lnTo>
                  <a:lnTo>
                    <a:pt x="165" y="30"/>
                  </a:lnTo>
                  <a:lnTo>
                    <a:pt x="168" y="29"/>
                  </a:lnTo>
                  <a:lnTo>
                    <a:pt x="171" y="29"/>
                  </a:lnTo>
                  <a:lnTo>
                    <a:pt x="174" y="27"/>
                  </a:lnTo>
                  <a:lnTo>
                    <a:pt x="176" y="26"/>
                  </a:lnTo>
                  <a:lnTo>
                    <a:pt x="178" y="24"/>
                  </a:lnTo>
                  <a:lnTo>
                    <a:pt x="179" y="21"/>
                  </a:lnTo>
                  <a:lnTo>
                    <a:pt x="180" y="19"/>
                  </a:lnTo>
                  <a:lnTo>
                    <a:pt x="180" y="15"/>
                  </a:lnTo>
                  <a:lnTo>
                    <a:pt x="180" y="12"/>
                  </a:lnTo>
                  <a:lnTo>
                    <a:pt x="179" y="9"/>
                  </a:lnTo>
                  <a:lnTo>
                    <a:pt x="178" y="7"/>
                  </a:lnTo>
                  <a:lnTo>
                    <a:pt x="176" y="5"/>
                  </a:lnTo>
                  <a:lnTo>
                    <a:pt x="174" y="3"/>
                  </a:lnTo>
                  <a:lnTo>
                    <a:pt x="171" y="2"/>
                  </a:lnTo>
                  <a:lnTo>
                    <a:pt x="168" y="0"/>
                  </a:lnTo>
                  <a:lnTo>
                    <a:pt x="16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2" name="Freeform 284">
              <a:extLst>
                <a:ext uri="{FF2B5EF4-FFF2-40B4-BE49-F238E27FC236}">
                  <a16:creationId xmlns:a16="http://schemas.microsoft.com/office/drawing/2014/main" id="{B9A8C105-6F86-BB44-BB9C-DA42695655FF}"/>
                </a:ext>
              </a:extLst>
            </p:cNvPr>
            <p:cNvSpPr>
              <a:spLocks/>
            </p:cNvSpPr>
            <p:nvPr/>
          </p:nvSpPr>
          <p:spPr bwMode="auto">
            <a:xfrm>
              <a:off x="7234238" y="207010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2 h 30"/>
                <a:gd name="T10" fmla="*/ 4 w 180"/>
                <a:gd name="T11" fmla="*/ 4 h 30"/>
                <a:gd name="T12" fmla="*/ 2 w 180"/>
                <a:gd name="T13" fmla="*/ 6 h 30"/>
                <a:gd name="T14" fmla="*/ 1 w 180"/>
                <a:gd name="T15" fmla="*/ 8 h 30"/>
                <a:gd name="T16" fmla="*/ 0 w 180"/>
                <a:gd name="T17" fmla="*/ 11 h 30"/>
                <a:gd name="T18" fmla="*/ 0 w 180"/>
                <a:gd name="T19" fmla="*/ 15 h 30"/>
                <a:gd name="T20" fmla="*/ 0 w 180"/>
                <a:gd name="T21" fmla="*/ 18 h 30"/>
                <a:gd name="T22" fmla="*/ 1 w 180"/>
                <a:gd name="T23" fmla="*/ 20 h 30"/>
                <a:gd name="T24" fmla="*/ 2 w 180"/>
                <a:gd name="T25" fmla="*/ 23 h 30"/>
                <a:gd name="T26" fmla="*/ 4 w 180"/>
                <a:gd name="T27" fmla="*/ 25 h 30"/>
                <a:gd name="T28" fmla="*/ 6 w 180"/>
                <a:gd name="T29" fmla="*/ 26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6 h 30"/>
                <a:gd name="T44" fmla="*/ 176 w 180"/>
                <a:gd name="T45" fmla="*/ 25 h 30"/>
                <a:gd name="T46" fmla="*/ 178 w 180"/>
                <a:gd name="T47" fmla="*/ 23 h 30"/>
                <a:gd name="T48" fmla="*/ 179 w 180"/>
                <a:gd name="T49" fmla="*/ 20 h 30"/>
                <a:gd name="T50" fmla="*/ 180 w 180"/>
                <a:gd name="T51" fmla="*/ 18 h 30"/>
                <a:gd name="T52" fmla="*/ 180 w 180"/>
                <a:gd name="T53" fmla="*/ 15 h 30"/>
                <a:gd name="T54" fmla="*/ 180 w 180"/>
                <a:gd name="T55" fmla="*/ 11 h 30"/>
                <a:gd name="T56" fmla="*/ 179 w 180"/>
                <a:gd name="T57" fmla="*/ 8 h 30"/>
                <a:gd name="T58" fmla="*/ 178 w 180"/>
                <a:gd name="T59" fmla="*/ 6 h 30"/>
                <a:gd name="T60" fmla="*/ 176 w 180"/>
                <a:gd name="T61" fmla="*/ 4 h 30"/>
                <a:gd name="T62" fmla="*/ 174 w 180"/>
                <a:gd name="T63" fmla="*/ 2 h 30"/>
                <a:gd name="T64" fmla="*/ 171 w 180"/>
                <a:gd name="T65" fmla="*/ 1 h 30"/>
                <a:gd name="T66" fmla="*/ 168 w 180"/>
                <a:gd name="T67" fmla="*/ 0 h 30"/>
                <a:gd name="T68" fmla="*/ 16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65" y="0"/>
                  </a:moveTo>
                  <a:lnTo>
                    <a:pt x="15" y="0"/>
                  </a:lnTo>
                  <a:lnTo>
                    <a:pt x="12" y="0"/>
                  </a:lnTo>
                  <a:lnTo>
                    <a:pt x="8" y="1"/>
                  </a:lnTo>
                  <a:lnTo>
                    <a:pt x="6" y="2"/>
                  </a:lnTo>
                  <a:lnTo>
                    <a:pt x="4" y="4"/>
                  </a:lnTo>
                  <a:lnTo>
                    <a:pt x="2" y="6"/>
                  </a:lnTo>
                  <a:lnTo>
                    <a:pt x="1" y="8"/>
                  </a:lnTo>
                  <a:lnTo>
                    <a:pt x="0" y="11"/>
                  </a:lnTo>
                  <a:lnTo>
                    <a:pt x="0" y="15"/>
                  </a:lnTo>
                  <a:lnTo>
                    <a:pt x="0" y="18"/>
                  </a:lnTo>
                  <a:lnTo>
                    <a:pt x="1" y="20"/>
                  </a:lnTo>
                  <a:lnTo>
                    <a:pt x="2" y="23"/>
                  </a:lnTo>
                  <a:lnTo>
                    <a:pt x="4" y="25"/>
                  </a:lnTo>
                  <a:lnTo>
                    <a:pt x="6" y="26"/>
                  </a:lnTo>
                  <a:lnTo>
                    <a:pt x="8" y="29"/>
                  </a:lnTo>
                  <a:lnTo>
                    <a:pt x="12" y="30"/>
                  </a:lnTo>
                  <a:lnTo>
                    <a:pt x="15" y="30"/>
                  </a:lnTo>
                  <a:lnTo>
                    <a:pt x="165" y="30"/>
                  </a:lnTo>
                  <a:lnTo>
                    <a:pt x="168" y="30"/>
                  </a:lnTo>
                  <a:lnTo>
                    <a:pt x="171" y="29"/>
                  </a:lnTo>
                  <a:lnTo>
                    <a:pt x="174" y="26"/>
                  </a:lnTo>
                  <a:lnTo>
                    <a:pt x="176" y="25"/>
                  </a:lnTo>
                  <a:lnTo>
                    <a:pt x="178" y="23"/>
                  </a:lnTo>
                  <a:lnTo>
                    <a:pt x="179" y="20"/>
                  </a:lnTo>
                  <a:lnTo>
                    <a:pt x="180" y="18"/>
                  </a:lnTo>
                  <a:lnTo>
                    <a:pt x="180" y="15"/>
                  </a:lnTo>
                  <a:lnTo>
                    <a:pt x="180" y="11"/>
                  </a:lnTo>
                  <a:lnTo>
                    <a:pt x="179" y="8"/>
                  </a:lnTo>
                  <a:lnTo>
                    <a:pt x="178" y="6"/>
                  </a:lnTo>
                  <a:lnTo>
                    <a:pt x="176" y="4"/>
                  </a:lnTo>
                  <a:lnTo>
                    <a:pt x="174" y="2"/>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3" name="Freeform 285">
              <a:extLst>
                <a:ext uri="{FF2B5EF4-FFF2-40B4-BE49-F238E27FC236}">
                  <a16:creationId xmlns:a16="http://schemas.microsoft.com/office/drawing/2014/main" id="{722B4ECE-E800-714B-8204-485437EFDA0C}"/>
                </a:ext>
              </a:extLst>
            </p:cNvPr>
            <p:cNvSpPr>
              <a:spLocks/>
            </p:cNvSpPr>
            <p:nvPr/>
          </p:nvSpPr>
          <p:spPr bwMode="auto">
            <a:xfrm>
              <a:off x="7234238" y="208915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2 h 30"/>
                <a:gd name="T10" fmla="*/ 4 w 180"/>
                <a:gd name="T11" fmla="*/ 4 h 30"/>
                <a:gd name="T12" fmla="*/ 2 w 180"/>
                <a:gd name="T13" fmla="*/ 6 h 30"/>
                <a:gd name="T14" fmla="*/ 1 w 180"/>
                <a:gd name="T15" fmla="*/ 9 h 30"/>
                <a:gd name="T16" fmla="*/ 0 w 180"/>
                <a:gd name="T17" fmla="*/ 11 h 30"/>
                <a:gd name="T18" fmla="*/ 0 w 180"/>
                <a:gd name="T19" fmla="*/ 15 h 30"/>
                <a:gd name="T20" fmla="*/ 0 w 180"/>
                <a:gd name="T21" fmla="*/ 18 h 30"/>
                <a:gd name="T22" fmla="*/ 1 w 180"/>
                <a:gd name="T23" fmla="*/ 20 h 30"/>
                <a:gd name="T24" fmla="*/ 2 w 180"/>
                <a:gd name="T25" fmla="*/ 23 h 30"/>
                <a:gd name="T26" fmla="*/ 4 w 180"/>
                <a:gd name="T27" fmla="*/ 25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5 h 30"/>
                <a:gd name="T46" fmla="*/ 178 w 180"/>
                <a:gd name="T47" fmla="*/ 23 h 30"/>
                <a:gd name="T48" fmla="*/ 179 w 180"/>
                <a:gd name="T49" fmla="*/ 20 h 30"/>
                <a:gd name="T50" fmla="*/ 180 w 180"/>
                <a:gd name="T51" fmla="*/ 18 h 30"/>
                <a:gd name="T52" fmla="*/ 180 w 180"/>
                <a:gd name="T53" fmla="*/ 15 h 30"/>
                <a:gd name="T54" fmla="*/ 180 w 180"/>
                <a:gd name="T55" fmla="*/ 11 h 30"/>
                <a:gd name="T56" fmla="*/ 179 w 180"/>
                <a:gd name="T57" fmla="*/ 9 h 30"/>
                <a:gd name="T58" fmla="*/ 178 w 180"/>
                <a:gd name="T59" fmla="*/ 6 h 30"/>
                <a:gd name="T60" fmla="*/ 176 w 180"/>
                <a:gd name="T61" fmla="*/ 4 h 30"/>
                <a:gd name="T62" fmla="*/ 174 w 180"/>
                <a:gd name="T63" fmla="*/ 2 h 30"/>
                <a:gd name="T64" fmla="*/ 171 w 180"/>
                <a:gd name="T65" fmla="*/ 1 h 30"/>
                <a:gd name="T66" fmla="*/ 168 w 180"/>
                <a:gd name="T67" fmla="*/ 0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0"/>
                  </a:lnTo>
                  <a:lnTo>
                    <a:pt x="8" y="1"/>
                  </a:lnTo>
                  <a:lnTo>
                    <a:pt x="6" y="2"/>
                  </a:lnTo>
                  <a:lnTo>
                    <a:pt x="4" y="4"/>
                  </a:lnTo>
                  <a:lnTo>
                    <a:pt x="2" y="6"/>
                  </a:lnTo>
                  <a:lnTo>
                    <a:pt x="1" y="9"/>
                  </a:lnTo>
                  <a:lnTo>
                    <a:pt x="0" y="11"/>
                  </a:lnTo>
                  <a:lnTo>
                    <a:pt x="0" y="15"/>
                  </a:lnTo>
                  <a:lnTo>
                    <a:pt x="0" y="18"/>
                  </a:lnTo>
                  <a:lnTo>
                    <a:pt x="1" y="20"/>
                  </a:lnTo>
                  <a:lnTo>
                    <a:pt x="2" y="23"/>
                  </a:lnTo>
                  <a:lnTo>
                    <a:pt x="4" y="25"/>
                  </a:lnTo>
                  <a:lnTo>
                    <a:pt x="6" y="28"/>
                  </a:lnTo>
                  <a:lnTo>
                    <a:pt x="8" y="29"/>
                  </a:lnTo>
                  <a:lnTo>
                    <a:pt x="12" y="30"/>
                  </a:lnTo>
                  <a:lnTo>
                    <a:pt x="15" y="30"/>
                  </a:lnTo>
                  <a:lnTo>
                    <a:pt x="165" y="30"/>
                  </a:lnTo>
                  <a:lnTo>
                    <a:pt x="168" y="30"/>
                  </a:lnTo>
                  <a:lnTo>
                    <a:pt x="171" y="29"/>
                  </a:lnTo>
                  <a:lnTo>
                    <a:pt x="174" y="28"/>
                  </a:lnTo>
                  <a:lnTo>
                    <a:pt x="176" y="25"/>
                  </a:lnTo>
                  <a:lnTo>
                    <a:pt x="178" y="23"/>
                  </a:lnTo>
                  <a:lnTo>
                    <a:pt x="179" y="20"/>
                  </a:lnTo>
                  <a:lnTo>
                    <a:pt x="180" y="18"/>
                  </a:lnTo>
                  <a:lnTo>
                    <a:pt x="180" y="15"/>
                  </a:lnTo>
                  <a:lnTo>
                    <a:pt x="180" y="11"/>
                  </a:lnTo>
                  <a:lnTo>
                    <a:pt x="179" y="9"/>
                  </a:lnTo>
                  <a:lnTo>
                    <a:pt x="178" y="6"/>
                  </a:lnTo>
                  <a:lnTo>
                    <a:pt x="176" y="4"/>
                  </a:lnTo>
                  <a:lnTo>
                    <a:pt x="174" y="2"/>
                  </a:lnTo>
                  <a:lnTo>
                    <a:pt x="171" y="1"/>
                  </a:lnTo>
                  <a:lnTo>
                    <a:pt x="168" y="0"/>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4" name="Freeform 286">
              <a:extLst>
                <a:ext uri="{FF2B5EF4-FFF2-40B4-BE49-F238E27FC236}">
                  <a16:creationId xmlns:a16="http://schemas.microsoft.com/office/drawing/2014/main" id="{661832C9-3B98-5B45-9FA7-79B3E8558276}"/>
                </a:ext>
              </a:extLst>
            </p:cNvPr>
            <p:cNvSpPr>
              <a:spLocks/>
            </p:cNvSpPr>
            <p:nvPr/>
          </p:nvSpPr>
          <p:spPr bwMode="auto">
            <a:xfrm>
              <a:off x="7234238" y="210820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3 h 30"/>
                <a:gd name="T10" fmla="*/ 4 w 180"/>
                <a:gd name="T11" fmla="*/ 4 h 30"/>
                <a:gd name="T12" fmla="*/ 2 w 180"/>
                <a:gd name="T13" fmla="*/ 6 h 30"/>
                <a:gd name="T14" fmla="*/ 1 w 180"/>
                <a:gd name="T15" fmla="*/ 9 h 30"/>
                <a:gd name="T16" fmla="*/ 0 w 180"/>
                <a:gd name="T17" fmla="*/ 12 h 30"/>
                <a:gd name="T18" fmla="*/ 0 w 180"/>
                <a:gd name="T19" fmla="*/ 15 h 30"/>
                <a:gd name="T20" fmla="*/ 0 w 180"/>
                <a:gd name="T21" fmla="*/ 18 h 30"/>
                <a:gd name="T22" fmla="*/ 1 w 180"/>
                <a:gd name="T23" fmla="*/ 21 h 30"/>
                <a:gd name="T24" fmla="*/ 2 w 180"/>
                <a:gd name="T25" fmla="*/ 23 h 30"/>
                <a:gd name="T26" fmla="*/ 4 w 180"/>
                <a:gd name="T27" fmla="*/ 25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5 h 30"/>
                <a:gd name="T46" fmla="*/ 178 w 180"/>
                <a:gd name="T47" fmla="*/ 23 h 30"/>
                <a:gd name="T48" fmla="*/ 179 w 180"/>
                <a:gd name="T49" fmla="*/ 21 h 30"/>
                <a:gd name="T50" fmla="*/ 180 w 180"/>
                <a:gd name="T51" fmla="*/ 18 h 30"/>
                <a:gd name="T52" fmla="*/ 180 w 180"/>
                <a:gd name="T53" fmla="*/ 15 h 30"/>
                <a:gd name="T54" fmla="*/ 180 w 180"/>
                <a:gd name="T55" fmla="*/ 12 h 30"/>
                <a:gd name="T56" fmla="*/ 179 w 180"/>
                <a:gd name="T57" fmla="*/ 9 h 30"/>
                <a:gd name="T58" fmla="*/ 178 w 180"/>
                <a:gd name="T59" fmla="*/ 6 h 30"/>
                <a:gd name="T60" fmla="*/ 176 w 180"/>
                <a:gd name="T61" fmla="*/ 4 h 30"/>
                <a:gd name="T62" fmla="*/ 174 w 180"/>
                <a:gd name="T63" fmla="*/ 3 h 30"/>
                <a:gd name="T64" fmla="*/ 171 w 180"/>
                <a:gd name="T65" fmla="*/ 1 h 30"/>
                <a:gd name="T66" fmla="*/ 168 w 180"/>
                <a:gd name="T67" fmla="*/ 0 h 30"/>
                <a:gd name="T68" fmla="*/ 165 w 18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0">
                  <a:moveTo>
                    <a:pt x="165" y="0"/>
                  </a:moveTo>
                  <a:lnTo>
                    <a:pt x="15" y="0"/>
                  </a:lnTo>
                  <a:lnTo>
                    <a:pt x="12" y="0"/>
                  </a:lnTo>
                  <a:lnTo>
                    <a:pt x="8" y="1"/>
                  </a:lnTo>
                  <a:lnTo>
                    <a:pt x="6" y="3"/>
                  </a:lnTo>
                  <a:lnTo>
                    <a:pt x="4" y="4"/>
                  </a:lnTo>
                  <a:lnTo>
                    <a:pt x="2" y="6"/>
                  </a:lnTo>
                  <a:lnTo>
                    <a:pt x="1" y="9"/>
                  </a:lnTo>
                  <a:lnTo>
                    <a:pt x="0" y="12"/>
                  </a:lnTo>
                  <a:lnTo>
                    <a:pt x="0" y="15"/>
                  </a:lnTo>
                  <a:lnTo>
                    <a:pt x="0" y="18"/>
                  </a:lnTo>
                  <a:lnTo>
                    <a:pt x="1" y="21"/>
                  </a:lnTo>
                  <a:lnTo>
                    <a:pt x="2" y="23"/>
                  </a:lnTo>
                  <a:lnTo>
                    <a:pt x="4" y="25"/>
                  </a:lnTo>
                  <a:lnTo>
                    <a:pt x="6" y="28"/>
                  </a:lnTo>
                  <a:lnTo>
                    <a:pt x="8" y="29"/>
                  </a:lnTo>
                  <a:lnTo>
                    <a:pt x="12" y="30"/>
                  </a:lnTo>
                  <a:lnTo>
                    <a:pt x="15" y="30"/>
                  </a:lnTo>
                  <a:lnTo>
                    <a:pt x="165" y="30"/>
                  </a:lnTo>
                  <a:lnTo>
                    <a:pt x="168" y="30"/>
                  </a:lnTo>
                  <a:lnTo>
                    <a:pt x="171" y="29"/>
                  </a:lnTo>
                  <a:lnTo>
                    <a:pt x="174" y="28"/>
                  </a:lnTo>
                  <a:lnTo>
                    <a:pt x="176" y="25"/>
                  </a:lnTo>
                  <a:lnTo>
                    <a:pt x="178" y="23"/>
                  </a:lnTo>
                  <a:lnTo>
                    <a:pt x="179" y="21"/>
                  </a:lnTo>
                  <a:lnTo>
                    <a:pt x="180" y="18"/>
                  </a:lnTo>
                  <a:lnTo>
                    <a:pt x="180" y="15"/>
                  </a:lnTo>
                  <a:lnTo>
                    <a:pt x="180" y="12"/>
                  </a:lnTo>
                  <a:lnTo>
                    <a:pt x="179" y="9"/>
                  </a:lnTo>
                  <a:lnTo>
                    <a:pt x="178" y="6"/>
                  </a:lnTo>
                  <a:lnTo>
                    <a:pt x="176" y="4"/>
                  </a:lnTo>
                  <a:lnTo>
                    <a:pt x="174" y="3"/>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5" name="Freeform 287">
              <a:extLst>
                <a:ext uri="{FF2B5EF4-FFF2-40B4-BE49-F238E27FC236}">
                  <a16:creationId xmlns:a16="http://schemas.microsoft.com/office/drawing/2014/main" id="{9488DB42-66DF-9146-B2DC-84E0311F7970}"/>
                </a:ext>
              </a:extLst>
            </p:cNvPr>
            <p:cNvSpPr>
              <a:spLocks/>
            </p:cNvSpPr>
            <p:nvPr/>
          </p:nvSpPr>
          <p:spPr bwMode="auto">
            <a:xfrm>
              <a:off x="7234238" y="2146300"/>
              <a:ext cx="57150" cy="9525"/>
            </a:xfrm>
            <a:custGeom>
              <a:avLst/>
              <a:gdLst>
                <a:gd name="T0" fmla="*/ 165 w 180"/>
                <a:gd name="T1" fmla="*/ 0 h 30"/>
                <a:gd name="T2" fmla="*/ 15 w 180"/>
                <a:gd name="T3" fmla="*/ 0 h 30"/>
                <a:gd name="T4" fmla="*/ 12 w 180"/>
                <a:gd name="T5" fmla="*/ 1 h 30"/>
                <a:gd name="T6" fmla="*/ 8 w 180"/>
                <a:gd name="T7" fmla="*/ 1 h 30"/>
                <a:gd name="T8" fmla="*/ 6 w 180"/>
                <a:gd name="T9" fmla="*/ 3 h 30"/>
                <a:gd name="T10" fmla="*/ 4 w 180"/>
                <a:gd name="T11" fmla="*/ 4 h 30"/>
                <a:gd name="T12" fmla="*/ 2 w 180"/>
                <a:gd name="T13" fmla="*/ 7 h 30"/>
                <a:gd name="T14" fmla="*/ 1 w 180"/>
                <a:gd name="T15" fmla="*/ 10 h 30"/>
                <a:gd name="T16" fmla="*/ 0 w 180"/>
                <a:gd name="T17" fmla="*/ 13 h 30"/>
                <a:gd name="T18" fmla="*/ 0 w 180"/>
                <a:gd name="T19" fmla="*/ 15 h 30"/>
                <a:gd name="T20" fmla="*/ 0 w 180"/>
                <a:gd name="T21" fmla="*/ 18 h 30"/>
                <a:gd name="T22" fmla="*/ 1 w 180"/>
                <a:gd name="T23" fmla="*/ 21 h 30"/>
                <a:gd name="T24" fmla="*/ 2 w 180"/>
                <a:gd name="T25" fmla="*/ 23 h 30"/>
                <a:gd name="T26" fmla="*/ 4 w 180"/>
                <a:gd name="T27" fmla="*/ 26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6 h 30"/>
                <a:gd name="T46" fmla="*/ 178 w 180"/>
                <a:gd name="T47" fmla="*/ 23 h 30"/>
                <a:gd name="T48" fmla="*/ 179 w 180"/>
                <a:gd name="T49" fmla="*/ 21 h 30"/>
                <a:gd name="T50" fmla="*/ 180 w 180"/>
                <a:gd name="T51" fmla="*/ 18 h 30"/>
                <a:gd name="T52" fmla="*/ 180 w 180"/>
                <a:gd name="T53" fmla="*/ 15 h 30"/>
                <a:gd name="T54" fmla="*/ 180 w 180"/>
                <a:gd name="T55" fmla="*/ 13 h 30"/>
                <a:gd name="T56" fmla="*/ 179 w 180"/>
                <a:gd name="T57" fmla="*/ 10 h 30"/>
                <a:gd name="T58" fmla="*/ 178 w 180"/>
                <a:gd name="T59" fmla="*/ 7 h 30"/>
                <a:gd name="T60" fmla="*/ 176 w 180"/>
                <a:gd name="T61" fmla="*/ 4 h 30"/>
                <a:gd name="T62" fmla="*/ 174 w 180"/>
                <a:gd name="T63" fmla="*/ 3 h 30"/>
                <a:gd name="T64" fmla="*/ 171 w 180"/>
                <a:gd name="T65" fmla="*/ 1 h 30"/>
                <a:gd name="T66" fmla="*/ 168 w 180"/>
                <a:gd name="T67" fmla="*/ 1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1"/>
                  </a:lnTo>
                  <a:lnTo>
                    <a:pt x="8" y="1"/>
                  </a:lnTo>
                  <a:lnTo>
                    <a:pt x="6" y="3"/>
                  </a:lnTo>
                  <a:lnTo>
                    <a:pt x="4" y="4"/>
                  </a:lnTo>
                  <a:lnTo>
                    <a:pt x="2" y="7"/>
                  </a:lnTo>
                  <a:lnTo>
                    <a:pt x="1" y="10"/>
                  </a:lnTo>
                  <a:lnTo>
                    <a:pt x="0" y="13"/>
                  </a:lnTo>
                  <a:lnTo>
                    <a:pt x="0" y="15"/>
                  </a:lnTo>
                  <a:lnTo>
                    <a:pt x="0" y="18"/>
                  </a:lnTo>
                  <a:lnTo>
                    <a:pt x="1" y="21"/>
                  </a:lnTo>
                  <a:lnTo>
                    <a:pt x="2" y="23"/>
                  </a:lnTo>
                  <a:lnTo>
                    <a:pt x="4" y="26"/>
                  </a:lnTo>
                  <a:lnTo>
                    <a:pt x="6" y="28"/>
                  </a:lnTo>
                  <a:lnTo>
                    <a:pt x="8" y="29"/>
                  </a:lnTo>
                  <a:lnTo>
                    <a:pt x="12" y="30"/>
                  </a:lnTo>
                  <a:lnTo>
                    <a:pt x="15" y="30"/>
                  </a:lnTo>
                  <a:lnTo>
                    <a:pt x="165" y="30"/>
                  </a:lnTo>
                  <a:lnTo>
                    <a:pt x="168" y="30"/>
                  </a:lnTo>
                  <a:lnTo>
                    <a:pt x="171" y="29"/>
                  </a:lnTo>
                  <a:lnTo>
                    <a:pt x="174" y="28"/>
                  </a:lnTo>
                  <a:lnTo>
                    <a:pt x="176" y="26"/>
                  </a:lnTo>
                  <a:lnTo>
                    <a:pt x="178" y="23"/>
                  </a:lnTo>
                  <a:lnTo>
                    <a:pt x="179" y="21"/>
                  </a:lnTo>
                  <a:lnTo>
                    <a:pt x="180" y="18"/>
                  </a:lnTo>
                  <a:lnTo>
                    <a:pt x="180" y="15"/>
                  </a:lnTo>
                  <a:lnTo>
                    <a:pt x="180" y="13"/>
                  </a:lnTo>
                  <a:lnTo>
                    <a:pt x="179" y="10"/>
                  </a:lnTo>
                  <a:lnTo>
                    <a:pt x="178" y="7"/>
                  </a:lnTo>
                  <a:lnTo>
                    <a:pt x="176" y="4"/>
                  </a:lnTo>
                  <a:lnTo>
                    <a:pt x="174" y="3"/>
                  </a:lnTo>
                  <a:lnTo>
                    <a:pt x="171" y="1"/>
                  </a:lnTo>
                  <a:lnTo>
                    <a:pt x="168" y="1"/>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6" name="Freeform 288">
              <a:extLst>
                <a:ext uri="{FF2B5EF4-FFF2-40B4-BE49-F238E27FC236}">
                  <a16:creationId xmlns:a16="http://schemas.microsoft.com/office/drawing/2014/main" id="{D8A59C45-E998-254E-ABFE-E9397BA3EE4D}"/>
                </a:ext>
              </a:extLst>
            </p:cNvPr>
            <p:cNvSpPr>
              <a:spLocks/>
            </p:cNvSpPr>
            <p:nvPr/>
          </p:nvSpPr>
          <p:spPr bwMode="auto">
            <a:xfrm>
              <a:off x="7234238" y="2127250"/>
              <a:ext cx="57150" cy="9525"/>
            </a:xfrm>
            <a:custGeom>
              <a:avLst/>
              <a:gdLst>
                <a:gd name="T0" fmla="*/ 165 w 180"/>
                <a:gd name="T1" fmla="*/ 0 h 30"/>
                <a:gd name="T2" fmla="*/ 15 w 180"/>
                <a:gd name="T3" fmla="*/ 0 h 30"/>
                <a:gd name="T4" fmla="*/ 12 w 180"/>
                <a:gd name="T5" fmla="*/ 0 h 30"/>
                <a:gd name="T6" fmla="*/ 8 w 180"/>
                <a:gd name="T7" fmla="*/ 1 h 30"/>
                <a:gd name="T8" fmla="*/ 6 w 180"/>
                <a:gd name="T9" fmla="*/ 3 h 30"/>
                <a:gd name="T10" fmla="*/ 4 w 180"/>
                <a:gd name="T11" fmla="*/ 4 h 30"/>
                <a:gd name="T12" fmla="*/ 2 w 180"/>
                <a:gd name="T13" fmla="*/ 6 h 30"/>
                <a:gd name="T14" fmla="*/ 1 w 180"/>
                <a:gd name="T15" fmla="*/ 9 h 30"/>
                <a:gd name="T16" fmla="*/ 0 w 180"/>
                <a:gd name="T17" fmla="*/ 12 h 30"/>
                <a:gd name="T18" fmla="*/ 0 w 180"/>
                <a:gd name="T19" fmla="*/ 15 h 30"/>
                <a:gd name="T20" fmla="*/ 0 w 180"/>
                <a:gd name="T21" fmla="*/ 18 h 30"/>
                <a:gd name="T22" fmla="*/ 1 w 180"/>
                <a:gd name="T23" fmla="*/ 21 h 30"/>
                <a:gd name="T24" fmla="*/ 2 w 180"/>
                <a:gd name="T25" fmla="*/ 23 h 30"/>
                <a:gd name="T26" fmla="*/ 4 w 180"/>
                <a:gd name="T27" fmla="*/ 26 h 30"/>
                <a:gd name="T28" fmla="*/ 6 w 180"/>
                <a:gd name="T29" fmla="*/ 28 h 30"/>
                <a:gd name="T30" fmla="*/ 8 w 180"/>
                <a:gd name="T31" fmla="*/ 29 h 30"/>
                <a:gd name="T32" fmla="*/ 12 w 180"/>
                <a:gd name="T33" fmla="*/ 30 h 30"/>
                <a:gd name="T34" fmla="*/ 15 w 180"/>
                <a:gd name="T35" fmla="*/ 30 h 30"/>
                <a:gd name="T36" fmla="*/ 165 w 180"/>
                <a:gd name="T37" fmla="*/ 30 h 30"/>
                <a:gd name="T38" fmla="*/ 168 w 180"/>
                <a:gd name="T39" fmla="*/ 30 h 30"/>
                <a:gd name="T40" fmla="*/ 171 w 180"/>
                <a:gd name="T41" fmla="*/ 29 h 30"/>
                <a:gd name="T42" fmla="*/ 174 w 180"/>
                <a:gd name="T43" fmla="*/ 28 h 30"/>
                <a:gd name="T44" fmla="*/ 176 w 180"/>
                <a:gd name="T45" fmla="*/ 26 h 30"/>
                <a:gd name="T46" fmla="*/ 178 w 180"/>
                <a:gd name="T47" fmla="*/ 23 h 30"/>
                <a:gd name="T48" fmla="*/ 179 w 180"/>
                <a:gd name="T49" fmla="*/ 21 h 30"/>
                <a:gd name="T50" fmla="*/ 180 w 180"/>
                <a:gd name="T51" fmla="*/ 18 h 30"/>
                <a:gd name="T52" fmla="*/ 180 w 180"/>
                <a:gd name="T53" fmla="*/ 15 h 30"/>
                <a:gd name="T54" fmla="*/ 180 w 180"/>
                <a:gd name="T55" fmla="*/ 12 h 30"/>
                <a:gd name="T56" fmla="*/ 179 w 180"/>
                <a:gd name="T57" fmla="*/ 9 h 30"/>
                <a:gd name="T58" fmla="*/ 178 w 180"/>
                <a:gd name="T59" fmla="*/ 6 h 30"/>
                <a:gd name="T60" fmla="*/ 176 w 180"/>
                <a:gd name="T61" fmla="*/ 4 h 30"/>
                <a:gd name="T62" fmla="*/ 174 w 180"/>
                <a:gd name="T63" fmla="*/ 3 h 30"/>
                <a:gd name="T64" fmla="*/ 171 w 180"/>
                <a:gd name="T65" fmla="*/ 1 h 30"/>
                <a:gd name="T66" fmla="*/ 168 w 180"/>
                <a:gd name="T67" fmla="*/ 1 h 30"/>
                <a:gd name="T68" fmla="*/ 165 w 180"/>
                <a:gd name="T69" fmla="*/ 0 h 30"/>
                <a:gd name="T70" fmla="*/ 165 w 18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65" y="0"/>
                  </a:moveTo>
                  <a:lnTo>
                    <a:pt x="15" y="0"/>
                  </a:lnTo>
                  <a:lnTo>
                    <a:pt x="12" y="0"/>
                  </a:lnTo>
                  <a:lnTo>
                    <a:pt x="8" y="1"/>
                  </a:lnTo>
                  <a:lnTo>
                    <a:pt x="6" y="3"/>
                  </a:lnTo>
                  <a:lnTo>
                    <a:pt x="4" y="4"/>
                  </a:lnTo>
                  <a:lnTo>
                    <a:pt x="2" y="6"/>
                  </a:lnTo>
                  <a:lnTo>
                    <a:pt x="1" y="9"/>
                  </a:lnTo>
                  <a:lnTo>
                    <a:pt x="0" y="12"/>
                  </a:lnTo>
                  <a:lnTo>
                    <a:pt x="0" y="15"/>
                  </a:lnTo>
                  <a:lnTo>
                    <a:pt x="0" y="18"/>
                  </a:lnTo>
                  <a:lnTo>
                    <a:pt x="1" y="21"/>
                  </a:lnTo>
                  <a:lnTo>
                    <a:pt x="2" y="23"/>
                  </a:lnTo>
                  <a:lnTo>
                    <a:pt x="4" y="26"/>
                  </a:lnTo>
                  <a:lnTo>
                    <a:pt x="6" y="28"/>
                  </a:lnTo>
                  <a:lnTo>
                    <a:pt x="8" y="29"/>
                  </a:lnTo>
                  <a:lnTo>
                    <a:pt x="12" y="30"/>
                  </a:lnTo>
                  <a:lnTo>
                    <a:pt x="15" y="30"/>
                  </a:lnTo>
                  <a:lnTo>
                    <a:pt x="165" y="30"/>
                  </a:lnTo>
                  <a:lnTo>
                    <a:pt x="168" y="30"/>
                  </a:lnTo>
                  <a:lnTo>
                    <a:pt x="171" y="29"/>
                  </a:lnTo>
                  <a:lnTo>
                    <a:pt x="174" y="28"/>
                  </a:lnTo>
                  <a:lnTo>
                    <a:pt x="176" y="26"/>
                  </a:lnTo>
                  <a:lnTo>
                    <a:pt x="178" y="23"/>
                  </a:lnTo>
                  <a:lnTo>
                    <a:pt x="179" y="21"/>
                  </a:lnTo>
                  <a:lnTo>
                    <a:pt x="180" y="18"/>
                  </a:lnTo>
                  <a:lnTo>
                    <a:pt x="180" y="15"/>
                  </a:lnTo>
                  <a:lnTo>
                    <a:pt x="180" y="12"/>
                  </a:lnTo>
                  <a:lnTo>
                    <a:pt x="179" y="9"/>
                  </a:lnTo>
                  <a:lnTo>
                    <a:pt x="178" y="6"/>
                  </a:lnTo>
                  <a:lnTo>
                    <a:pt x="176" y="4"/>
                  </a:lnTo>
                  <a:lnTo>
                    <a:pt x="174" y="3"/>
                  </a:lnTo>
                  <a:lnTo>
                    <a:pt x="171" y="1"/>
                  </a:lnTo>
                  <a:lnTo>
                    <a:pt x="168" y="1"/>
                  </a:lnTo>
                  <a:lnTo>
                    <a:pt x="165"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7" name="Freeform 289">
              <a:extLst>
                <a:ext uri="{FF2B5EF4-FFF2-40B4-BE49-F238E27FC236}">
                  <a16:creationId xmlns:a16="http://schemas.microsoft.com/office/drawing/2014/main" id="{F51B1B7F-4F21-9548-8EEA-AB28CAEB8CA9}"/>
                </a:ext>
              </a:extLst>
            </p:cNvPr>
            <p:cNvSpPr>
              <a:spLocks/>
            </p:cNvSpPr>
            <p:nvPr/>
          </p:nvSpPr>
          <p:spPr bwMode="auto">
            <a:xfrm>
              <a:off x="7148513" y="2108200"/>
              <a:ext cx="57150" cy="9525"/>
            </a:xfrm>
            <a:custGeom>
              <a:avLst/>
              <a:gdLst>
                <a:gd name="T0" fmla="*/ 15 w 181"/>
                <a:gd name="T1" fmla="*/ 30 h 30"/>
                <a:gd name="T2" fmla="*/ 166 w 181"/>
                <a:gd name="T3" fmla="*/ 30 h 30"/>
                <a:gd name="T4" fmla="*/ 168 w 181"/>
                <a:gd name="T5" fmla="*/ 30 h 30"/>
                <a:gd name="T6" fmla="*/ 171 w 181"/>
                <a:gd name="T7" fmla="*/ 29 h 30"/>
                <a:gd name="T8" fmla="*/ 173 w 181"/>
                <a:gd name="T9" fmla="*/ 28 h 30"/>
                <a:gd name="T10" fmla="*/ 175 w 181"/>
                <a:gd name="T11" fmla="*/ 25 h 30"/>
                <a:gd name="T12" fmla="*/ 178 w 181"/>
                <a:gd name="T13" fmla="*/ 23 h 30"/>
                <a:gd name="T14" fmla="*/ 179 w 181"/>
                <a:gd name="T15" fmla="*/ 21 h 30"/>
                <a:gd name="T16" fmla="*/ 180 w 181"/>
                <a:gd name="T17" fmla="*/ 18 h 30"/>
                <a:gd name="T18" fmla="*/ 181 w 181"/>
                <a:gd name="T19" fmla="*/ 15 h 30"/>
                <a:gd name="T20" fmla="*/ 180 w 181"/>
                <a:gd name="T21" fmla="*/ 12 h 30"/>
                <a:gd name="T22" fmla="*/ 179 w 181"/>
                <a:gd name="T23" fmla="*/ 9 h 30"/>
                <a:gd name="T24" fmla="*/ 178 w 181"/>
                <a:gd name="T25" fmla="*/ 6 h 30"/>
                <a:gd name="T26" fmla="*/ 175 w 181"/>
                <a:gd name="T27" fmla="*/ 4 h 30"/>
                <a:gd name="T28" fmla="*/ 173 w 181"/>
                <a:gd name="T29" fmla="*/ 3 h 30"/>
                <a:gd name="T30" fmla="*/ 171 w 181"/>
                <a:gd name="T31" fmla="*/ 1 h 30"/>
                <a:gd name="T32" fmla="*/ 168 w 181"/>
                <a:gd name="T33" fmla="*/ 0 h 30"/>
                <a:gd name="T34" fmla="*/ 166 w 181"/>
                <a:gd name="T35" fmla="*/ 0 h 30"/>
                <a:gd name="T36" fmla="*/ 15 w 181"/>
                <a:gd name="T37" fmla="*/ 0 h 30"/>
                <a:gd name="T38" fmla="*/ 11 w 181"/>
                <a:gd name="T39" fmla="*/ 0 h 30"/>
                <a:gd name="T40" fmla="*/ 9 w 181"/>
                <a:gd name="T41" fmla="*/ 1 h 30"/>
                <a:gd name="T42" fmla="*/ 6 w 181"/>
                <a:gd name="T43" fmla="*/ 3 h 30"/>
                <a:gd name="T44" fmla="*/ 4 w 181"/>
                <a:gd name="T45" fmla="*/ 4 h 30"/>
                <a:gd name="T46" fmla="*/ 3 w 181"/>
                <a:gd name="T47" fmla="*/ 6 h 30"/>
                <a:gd name="T48" fmla="*/ 1 w 181"/>
                <a:gd name="T49" fmla="*/ 9 h 30"/>
                <a:gd name="T50" fmla="*/ 0 w 181"/>
                <a:gd name="T51" fmla="*/ 12 h 30"/>
                <a:gd name="T52" fmla="*/ 0 w 181"/>
                <a:gd name="T53" fmla="*/ 15 h 30"/>
                <a:gd name="T54" fmla="*/ 0 w 181"/>
                <a:gd name="T55" fmla="*/ 18 h 30"/>
                <a:gd name="T56" fmla="*/ 1 w 181"/>
                <a:gd name="T57" fmla="*/ 21 h 30"/>
                <a:gd name="T58" fmla="*/ 3 w 181"/>
                <a:gd name="T59" fmla="*/ 23 h 30"/>
                <a:gd name="T60" fmla="*/ 4 w 181"/>
                <a:gd name="T61" fmla="*/ 25 h 30"/>
                <a:gd name="T62" fmla="*/ 6 w 181"/>
                <a:gd name="T63" fmla="*/ 28 h 30"/>
                <a:gd name="T64" fmla="*/ 9 w 181"/>
                <a:gd name="T65" fmla="*/ 29 h 30"/>
                <a:gd name="T66" fmla="*/ 11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8" y="30"/>
                  </a:lnTo>
                  <a:lnTo>
                    <a:pt x="171" y="29"/>
                  </a:lnTo>
                  <a:lnTo>
                    <a:pt x="173" y="28"/>
                  </a:lnTo>
                  <a:lnTo>
                    <a:pt x="175" y="25"/>
                  </a:lnTo>
                  <a:lnTo>
                    <a:pt x="178" y="23"/>
                  </a:lnTo>
                  <a:lnTo>
                    <a:pt x="179" y="21"/>
                  </a:lnTo>
                  <a:lnTo>
                    <a:pt x="180" y="18"/>
                  </a:lnTo>
                  <a:lnTo>
                    <a:pt x="181" y="15"/>
                  </a:lnTo>
                  <a:lnTo>
                    <a:pt x="180" y="12"/>
                  </a:lnTo>
                  <a:lnTo>
                    <a:pt x="179" y="9"/>
                  </a:lnTo>
                  <a:lnTo>
                    <a:pt x="178" y="6"/>
                  </a:lnTo>
                  <a:lnTo>
                    <a:pt x="175" y="4"/>
                  </a:lnTo>
                  <a:lnTo>
                    <a:pt x="173" y="3"/>
                  </a:lnTo>
                  <a:lnTo>
                    <a:pt x="171" y="1"/>
                  </a:lnTo>
                  <a:lnTo>
                    <a:pt x="168" y="0"/>
                  </a:lnTo>
                  <a:lnTo>
                    <a:pt x="166" y="0"/>
                  </a:lnTo>
                  <a:lnTo>
                    <a:pt x="15" y="0"/>
                  </a:lnTo>
                  <a:lnTo>
                    <a:pt x="11" y="0"/>
                  </a:lnTo>
                  <a:lnTo>
                    <a:pt x="9" y="1"/>
                  </a:lnTo>
                  <a:lnTo>
                    <a:pt x="6" y="3"/>
                  </a:lnTo>
                  <a:lnTo>
                    <a:pt x="4" y="4"/>
                  </a:lnTo>
                  <a:lnTo>
                    <a:pt x="3" y="6"/>
                  </a:lnTo>
                  <a:lnTo>
                    <a:pt x="1" y="9"/>
                  </a:lnTo>
                  <a:lnTo>
                    <a:pt x="0" y="12"/>
                  </a:lnTo>
                  <a:lnTo>
                    <a:pt x="0" y="15"/>
                  </a:lnTo>
                  <a:lnTo>
                    <a:pt x="0" y="18"/>
                  </a:lnTo>
                  <a:lnTo>
                    <a:pt x="1" y="21"/>
                  </a:lnTo>
                  <a:lnTo>
                    <a:pt x="3" y="23"/>
                  </a:lnTo>
                  <a:lnTo>
                    <a:pt x="4" y="25"/>
                  </a:lnTo>
                  <a:lnTo>
                    <a:pt x="6" y="28"/>
                  </a:lnTo>
                  <a:lnTo>
                    <a:pt x="9" y="29"/>
                  </a:lnTo>
                  <a:lnTo>
                    <a:pt x="11"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8" name="Freeform 290">
              <a:extLst>
                <a:ext uri="{FF2B5EF4-FFF2-40B4-BE49-F238E27FC236}">
                  <a16:creationId xmlns:a16="http://schemas.microsoft.com/office/drawing/2014/main" id="{076B7B09-1962-B849-845F-AD6EF40BB258}"/>
                </a:ext>
              </a:extLst>
            </p:cNvPr>
            <p:cNvSpPr>
              <a:spLocks/>
            </p:cNvSpPr>
            <p:nvPr/>
          </p:nvSpPr>
          <p:spPr bwMode="auto">
            <a:xfrm>
              <a:off x="7148513" y="2127250"/>
              <a:ext cx="57150" cy="9525"/>
            </a:xfrm>
            <a:custGeom>
              <a:avLst/>
              <a:gdLst>
                <a:gd name="T0" fmla="*/ 15 w 181"/>
                <a:gd name="T1" fmla="*/ 30 h 30"/>
                <a:gd name="T2" fmla="*/ 166 w 181"/>
                <a:gd name="T3" fmla="*/ 30 h 30"/>
                <a:gd name="T4" fmla="*/ 168 w 181"/>
                <a:gd name="T5" fmla="*/ 30 h 30"/>
                <a:gd name="T6" fmla="*/ 171 w 181"/>
                <a:gd name="T7" fmla="*/ 29 h 30"/>
                <a:gd name="T8" fmla="*/ 173 w 181"/>
                <a:gd name="T9" fmla="*/ 28 h 30"/>
                <a:gd name="T10" fmla="*/ 175 w 181"/>
                <a:gd name="T11" fmla="*/ 26 h 30"/>
                <a:gd name="T12" fmla="*/ 178 w 181"/>
                <a:gd name="T13" fmla="*/ 23 h 30"/>
                <a:gd name="T14" fmla="*/ 179 w 181"/>
                <a:gd name="T15" fmla="*/ 21 h 30"/>
                <a:gd name="T16" fmla="*/ 180 w 181"/>
                <a:gd name="T17" fmla="*/ 18 h 30"/>
                <a:gd name="T18" fmla="*/ 181 w 181"/>
                <a:gd name="T19" fmla="*/ 15 h 30"/>
                <a:gd name="T20" fmla="*/ 180 w 181"/>
                <a:gd name="T21" fmla="*/ 12 h 30"/>
                <a:gd name="T22" fmla="*/ 179 w 181"/>
                <a:gd name="T23" fmla="*/ 9 h 30"/>
                <a:gd name="T24" fmla="*/ 178 w 181"/>
                <a:gd name="T25" fmla="*/ 6 h 30"/>
                <a:gd name="T26" fmla="*/ 175 w 181"/>
                <a:gd name="T27" fmla="*/ 4 h 30"/>
                <a:gd name="T28" fmla="*/ 173 w 181"/>
                <a:gd name="T29" fmla="*/ 3 h 30"/>
                <a:gd name="T30" fmla="*/ 171 w 181"/>
                <a:gd name="T31" fmla="*/ 1 h 30"/>
                <a:gd name="T32" fmla="*/ 168 w 181"/>
                <a:gd name="T33" fmla="*/ 1 h 30"/>
                <a:gd name="T34" fmla="*/ 166 w 181"/>
                <a:gd name="T35" fmla="*/ 0 h 30"/>
                <a:gd name="T36" fmla="*/ 15 w 181"/>
                <a:gd name="T37" fmla="*/ 0 h 30"/>
                <a:gd name="T38" fmla="*/ 11 w 181"/>
                <a:gd name="T39" fmla="*/ 0 h 30"/>
                <a:gd name="T40" fmla="*/ 9 w 181"/>
                <a:gd name="T41" fmla="*/ 1 h 30"/>
                <a:gd name="T42" fmla="*/ 6 w 181"/>
                <a:gd name="T43" fmla="*/ 3 h 30"/>
                <a:gd name="T44" fmla="*/ 4 w 181"/>
                <a:gd name="T45" fmla="*/ 4 h 30"/>
                <a:gd name="T46" fmla="*/ 3 w 181"/>
                <a:gd name="T47" fmla="*/ 6 h 30"/>
                <a:gd name="T48" fmla="*/ 1 w 181"/>
                <a:gd name="T49" fmla="*/ 9 h 30"/>
                <a:gd name="T50" fmla="*/ 0 w 181"/>
                <a:gd name="T51" fmla="*/ 12 h 30"/>
                <a:gd name="T52" fmla="*/ 0 w 181"/>
                <a:gd name="T53" fmla="*/ 15 h 30"/>
                <a:gd name="T54" fmla="*/ 0 w 181"/>
                <a:gd name="T55" fmla="*/ 18 h 30"/>
                <a:gd name="T56" fmla="*/ 1 w 181"/>
                <a:gd name="T57" fmla="*/ 21 h 30"/>
                <a:gd name="T58" fmla="*/ 3 w 181"/>
                <a:gd name="T59" fmla="*/ 23 h 30"/>
                <a:gd name="T60" fmla="*/ 4 w 181"/>
                <a:gd name="T61" fmla="*/ 26 h 30"/>
                <a:gd name="T62" fmla="*/ 6 w 181"/>
                <a:gd name="T63" fmla="*/ 28 h 30"/>
                <a:gd name="T64" fmla="*/ 9 w 181"/>
                <a:gd name="T65" fmla="*/ 29 h 30"/>
                <a:gd name="T66" fmla="*/ 11 w 181"/>
                <a:gd name="T67" fmla="*/ 30 h 30"/>
                <a:gd name="T68" fmla="*/ 15 w 181"/>
                <a:gd name="T69" fmla="*/ 30 h 30"/>
                <a:gd name="T70" fmla="*/ 15 w 181"/>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30">
                  <a:moveTo>
                    <a:pt x="15" y="30"/>
                  </a:moveTo>
                  <a:lnTo>
                    <a:pt x="166" y="30"/>
                  </a:lnTo>
                  <a:lnTo>
                    <a:pt x="168" y="30"/>
                  </a:lnTo>
                  <a:lnTo>
                    <a:pt x="171" y="29"/>
                  </a:lnTo>
                  <a:lnTo>
                    <a:pt x="173" y="28"/>
                  </a:lnTo>
                  <a:lnTo>
                    <a:pt x="175" y="26"/>
                  </a:lnTo>
                  <a:lnTo>
                    <a:pt x="178" y="23"/>
                  </a:lnTo>
                  <a:lnTo>
                    <a:pt x="179" y="21"/>
                  </a:lnTo>
                  <a:lnTo>
                    <a:pt x="180" y="18"/>
                  </a:lnTo>
                  <a:lnTo>
                    <a:pt x="181" y="15"/>
                  </a:lnTo>
                  <a:lnTo>
                    <a:pt x="180" y="12"/>
                  </a:lnTo>
                  <a:lnTo>
                    <a:pt x="179" y="9"/>
                  </a:lnTo>
                  <a:lnTo>
                    <a:pt x="178" y="6"/>
                  </a:lnTo>
                  <a:lnTo>
                    <a:pt x="175" y="4"/>
                  </a:lnTo>
                  <a:lnTo>
                    <a:pt x="173" y="3"/>
                  </a:lnTo>
                  <a:lnTo>
                    <a:pt x="171" y="1"/>
                  </a:lnTo>
                  <a:lnTo>
                    <a:pt x="168" y="1"/>
                  </a:lnTo>
                  <a:lnTo>
                    <a:pt x="166" y="0"/>
                  </a:lnTo>
                  <a:lnTo>
                    <a:pt x="15" y="0"/>
                  </a:lnTo>
                  <a:lnTo>
                    <a:pt x="11" y="0"/>
                  </a:lnTo>
                  <a:lnTo>
                    <a:pt x="9" y="1"/>
                  </a:lnTo>
                  <a:lnTo>
                    <a:pt x="6" y="3"/>
                  </a:lnTo>
                  <a:lnTo>
                    <a:pt x="4" y="4"/>
                  </a:lnTo>
                  <a:lnTo>
                    <a:pt x="3" y="6"/>
                  </a:lnTo>
                  <a:lnTo>
                    <a:pt x="1" y="9"/>
                  </a:lnTo>
                  <a:lnTo>
                    <a:pt x="0" y="12"/>
                  </a:lnTo>
                  <a:lnTo>
                    <a:pt x="0" y="15"/>
                  </a:lnTo>
                  <a:lnTo>
                    <a:pt x="0" y="18"/>
                  </a:lnTo>
                  <a:lnTo>
                    <a:pt x="1" y="21"/>
                  </a:lnTo>
                  <a:lnTo>
                    <a:pt x="3" y="23"/>
                  </a:lnTo>
                  <a:lnTo>
                    <a:pt x="4" y="26"/>
                  </a:lnTo>
                  <a:lnTo>
                    <a:pt x="6" y="28"/>
                  </a:lnTo>
                  <a:lnTo>
                    <a:pt x="9" y="29"/>
                  </a:lnTo>
                  <a:lnTo>
                    <a:pt x="11" y="30"/>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99" name="Freeform 291">
              <a:extLst>
                <a:ext uri="{FF2B5EF4-FFF2-40B4-BE49-F238E27FC236}">
                  <a16:creationId xmlns:a16="http://schemas.microsoft.com/office/drawing/2014/main" id="{5B9FA70C-31A9-B842-81B2-056BF3DD9A60}"/>
                </a:ext>
              </a:extLst>
            </p:cNvPr>
            <p:cNvSpPr>
              <a:spLocks/>
            </p:cNvSpPr>
            <p:nvPr/>
          </p:nvSpPr>
          <p:spPr bwMode="auto">
            <a:xfrm>
              <a:off x="7148513" y="2146300"/>
              <a:ext cx="57150" cy="9525"/>
            </a:xfrm>
            <a:custGeom>
              <a:avLst/>
              <a:gdLst>
                <a:gd name="T0" fmla="*/ 166 w 181"/>
                <a:gd name="T1" fmla="*/ 0 h 30"/>
                <a:gd name="T2" fmla="*/ 15 w 181"/>
                <a:gd name="T3" fmla="*/ 0 h 30"/>
                <a:gd name="T4" fmla="*/ 11 w 181"/>
                <a:gd name="T5" fmla="*/ 1 h 30"/>
                <a:gd name="T6" fmla="*/ 9 w 181"/>
                <a:gd name="T7" fmla="*/ 1 h 30"/>
                <a:gd name="T8" fmla="*/ 6 w 181"/>
                <a:gd name="T9" fmla="*/ 3 h 30"/>
                <a:gd name="T10" fmla="*/ 4 w 181"/>
                <a:gd name="T11" fmla="*/ 4 h 30"/>
                <a:gd name="T12" fmla="*/ 3 w 181"/>
                <a:gd name="T13" fmla="*/ 7 h 30"/>
                <a:gd name="T14" fmla="*/ 1 w 181"/>
                <a:gd name="T15" fmla="*/ 10 h 30"/>
                <a:gd name="T16" fmla="*/ 0 w 181"/>
                <a:gd name="T17" fmla="*/ 13 h 30"/>
                <a:gd name="T18" fmla="*/ 0 w 181"/>
                <a:gd name="T19" fmla="*/ 15 h 30"/>
                <a:gd name="T20" fmla="*/ 0 w 181"/>
                <a:gd name="T21" fmla="*/ 18 h 30"/>
                <a:gd name="T22" fmla="*/ 1 w 181"/>
                <a:gd name="T23" fmla="*/ 21 h 30"/>
                <a:gd name="T24" fmla="*/ 3 w 181"/>
                <a:gd name="T25" fmla="*/ 23 h 30"/>
                <a:gd name="T26" fmla="*/ 4 w 181"/>
                <a:gd name="T27" fmla="*/ 26 h 30"/>
                <a:gd name="T28" fmla="*/ 6 w 181"/>
                <a:gd name="T29" fmla="*/ 28 h 30"/>
                <a:gd name="T30" fmla="*/ 9 w 181"/>
                <a:gd name="T31" fmla="*/ 29 h 30"/>
                <a:gd name="T32" fmla="*/ 11 w 181"/>
                <a:gd name="T33" fmla="*/ 30 h 30"/>
                <a:gd name="T34" fmla="*/ 15 w 181"/>
                <a:gd name="T35" fmla="*/ 30 h 30"/>
                <a:gd name="T36" fmla="*/ 166 w 181"/>
                <a:gd name="T37" fmla="*/ 30 h 30"/>
                <a:gd name="T38" fmla="*/ 168 w 181"/>
                <a:gd name="T39" fmla="*/ 30 h 30"/>
                <a:gd name="T40" fmla="*/ 171 w 181"/>
                <a:gd name="T41" fmla="*/ 29 h 30"/>
                <a:gd name="T42" fmla="*/ 173 w 181"/>
                <a:gd name="T43" fmla="*/ 28 h 30"/>
                <a:gd name="T44" fmla="*/ 175 w 181"/>
                <a:gd name="T45" fmla="*/ 26 h 30"/>
                <a:gd name="T46" fmla="*/ 178 w 181"/>
                <a:gd name="T47" fmla="*/ 23 h 30"/>
                <a:gd name="T48" fmla="*/ 179 w 181"/>
                <a:gd name="T49" fmla="*/ 21 h 30"/>
                <a:gd name="T50" fmla="*/ 180 w 181"/>
                <a:gd name="T51" fmla="*/ 18 h 30"/>
                <a:gd name="T52" fmla="*/ 181 w 181"/>
                <a:gd name="T53" fmla="*/ 15 h 30"/>
                <a:gd name="T54" fmla="*/ 180 w 181"/>
                <a:gd name="T55" fmla="*/ 13 h 30"/>
                <a:gd name="T56" fmla="*/ 179 w 181"/>
                <a:gd name="T57" fmla="*/ 10 h 30"/>
                <a:gd name="T58" fmla="*/ 178 w 181"/>
                <a:gd name="T59" fmla="*/ 7 h 30"/>
                <a:gd name="T60" fmla="*/ 175 w 181"/>
                <a:gd name="T61" fmla="*/ 4 h 30"/>
                <a:gd name="T62" fmla="*/ 173 w 181"/>
                <a:gd name="T63" fmla="*/ 3 h 30"/>
                <a:gd name="T64" fmla="*/ 171 w 181"/>
                <a:gd name="T65" fmla="*/ 1 h 30"/>
                <a:gd name="T66" fmla="*/ 168 w 181"/>
                <a:gd name="T67" fmla="*/ 1 h 30"/>
                <a:gd name="T68" fmla="*/ 166 w 181"/>
                <a:gd name="T69" fmla="*/ 0 h 30"/>
                <a:gd name="T70" fmla="*/ 166 w 181"/>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30">
                  <a:moveTo>
                    <a:pt x="166" y="0"/>
                  </a:moveTo>
                  <a:lnTo>
                    <a:pt x="15" y="0"/>
                  </a:lnTo>
                  <a:lnTo>
                    <a:pt x="11" y="1"/>
                  </a:lnTo>
                  <a:lnTo>
                    <a:pt x="9" y="1"/>
                  </a:lnTo>
                  <a:lnTo>
                    <a:pt x="6" y="3"/>
                  </a:lnTo>
                  <a:lnTo>
                    <a:pt x="4" y="4"/>
                  </a:lnTo>
                  <a:lnTo>
                    <a:pt x="3" y="7"/>
                  </a:lnTo>
                  <a:lnTo>
                    <a:pt x="1" y="10"/>
                  </a:lnTo>
                  <a:lnTo>
                    <a:pt x="0" y="13"/>
                  </a:lnTo>
                  <a:lnTo>
                    <a:pt x="0" y="15"/>
                  </a:lnTo>
                  <a:lnTo>
                    <a:pt x="0" y="18"/>
                  </a:lnTo>
                  <a:lnTo>
                    <a:pt x="1" y="21"/>
                  </a:lnTo>
                  <a:lnTo>
                    <a:pt x="3" y="23"/>
                  </a:lnTo>
                  <a:lnTo>
                    <a:pt x="4" y="26"/>
                  </a:lnTo>
                  <a:lnTo>
                    <a:pt x="6" y="28"/>
                  </a:lnTo>
                  <a:lnTo>
                    <a:pt x="9" y="29"/>
                  </a:lnTo>
                  <a:lnTo>
                    <a:pt x="11" y="30"/>
                  </a:lnTo>
                  <a:lnTo>
                    <a:pt x="15" y="30"/>
                  </a:lnTo>
                  <a:lnTo>
                    <a:pt x="166" y="30"/>
                  </a:lnTo>
                  <a:lnTo>
                    <a:pt x="168" y="30"/>
                  </a:lnTo>
                  <a:lnTo>
                    <a:pt x="171" y="29"/>
                  </a:lnTo>
                  <a:lnTo>
                    <a:pt x="173" y="28"/>
                  </a:lnTo>
                  <a:lnTo>
                    <a:pt x="175" y="26"/>
                  </a:lnTo>
                  <a:lnTo>
                    <a:pt x="178" y="23"/>
                  </a:lnTo>
                  <a:lnTo>
                    <a:pt x="179" y="21"/>
                  </a:lnTo>
                  <a:lnTo>
                    <a:pt x="180" y="18"/>
                  </a:lnTo>
                  <a:lnTo>
                    <a:pt x="181" y="15"/>
                  </a:lnTo>
                  <a:lnTo>
                    <a:pt x="180" y="13"/>
                  </a:lnTo>
                  <a:lnTo>
                    <a:pt x="179" y="10"/>
                  </a:lnTo>
                  <a:lnTo>
                    <a:pt x="178" y="7"/>
                  </a:lnTo>
                  <a:lnTo>
                    <a:pt x="175" y="4"/>
                  </a:lnTo>
                  <a:lnTo>
                    <a:pt x="173" y="3"/>
                  </a:lnTo>
                  <a:lnTo>
                    <a:pt x="171" y="1"/>
                  </a:lnTo>
                  <a:lnTo>
                    <a:pt x="168" y="1"/>
                  </a:lnTo>
                  <a:lnTo>
                    <a:pt x="166"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grpSp>
        <p:nvGrpSpPr>
          <p:cNvPr id="6" name="Group 5">
            <a:extLst>
              <a:ext uri="{FF2B5EF4-FFF2-40B4-BE49-F238E27FC236}">
                <a16:creationId xmlns:a16="http://schemas.microsoft.com/office/drawing/2014/main" id="{AD45EA1E-8DC4-214E-907C-53A31AB2AE7A}"/>
              </a:ext>
            </a:extLst>
          </p:cNvPr>
          <p:cNvGrpSpPr/>
          <p:nvPr/>
        </p:nvGrpSpPr>
        <p:grpSpPr>
          <a:xfrm>
            <a:off x="8771548" y="1383144"/>
            <a:ext cx="6544652" cy="1817975"/>
            <a:chOff x="3902892" y="1431060"/>
            <a:chExt cx="6544652" cy="1817975"/>
          </a:xfrm>
        </p:grpSpPr>
        <p:sp>
          <p:nvSpPr>
            <p:cNvPr id="22" name="TextBox 24">
              <a:extLst>
                <a:ext uri="{FF2B5EF4-FFF2-40B4-BE49-F238E27FC236}">
                  <a16:creationId xmlns:a16="http://schemas.microsoft.com/office/drawing/2014/main" id="{7DDF8587-F2AE-874D-9C09-94C8E191AD93}"/>
                </a:ext>
              </a:extLst>
            </p:cNvPr>
            <p:cNvSpPr txBox="1"/>
            <p:nvPr/>
          </p:nvSpPr>
          <p:spPr>
            <a:xfrm>
              <a:off x="5513346" y="2122885"/>
              <a:ext cx="4934198" cy="283476"/>
            </a:xfrm>
            <a:prstGeom prst="rect">
              <a:avLst/>
            </a:prstGeom>
          </p:spPr>
          <p:txBody>
            <a:bodyPr wrap="square" lIns="0" tIns="0" rIns="0" bIns="0" rtlCol="0" anchor="t">
              <a:spAutoFit/>
            </a:bodyPr>
            <a:lstStyle/>
            <a:p>
              <a:pPr marL="172719" lvl="1">
                <a:lnSpc>
                  <a:spcPts val="2399"/>
                </a:lnSpc>
              </a:pPr>
              <a:r>
                <a:rPr lang="en-US" sz="1600" b="1" dirty="0">
                  <a:solidFill>
                    <a:srgbClr val="92D050"/>
                  </a:solidFill>
                </a:rPr>
                <a:t>POST</a:t>
              </a:r>
              <a:r>
                <a:rPr lang="en-US" sz="1600" b="1" dirty="0">
                  <a:solidFill>
                    <a:schemeClr val="tx1">
                      <a:lumMod val="50000"/>
                      <a:lumOff val="50000"/>
                    </a:schemeClr>
                  </a:solidFill>
                </a:rPr>
                <a:t> </a:t>
              </a:r>
              <a:r>
                <a:rPr lang="en-US" sz="1600" dirty="0">
                  <a:solidFill>
                    <a:schemeClr val="tx1">
                      <a:lumMod val="50000"/>
                      <a:lumOff val="50000"/>
                    </a:schemeClr>
                  </a:solidFill>
                </a:rPr>
                <a:t>/2/tweets/search/stream/rules</a:t>
              </a:r>
              <a:endParaRPr lang="en-US" sz="1599" spc="31" dirty="0">
                <a:solidFill>
                  <a:schemeClr val="tx1">
                    <a:lumMod val="50000"/>
                    <a:lumOff val="50000"/>
                  </a:schemeClr>
                </a:solidFill>
                <a:latin typeface="Aileron Regular"/>
              </a:endParaRPr>
            </a:p>
          </p:txBody>
        </p:sp>
        <p:sp>
          <p:nvSpPr>
            <p:cNvPr id="23" name="TextBox 24">
              <a:extLst>
                <a:ext uri="{FF2B5EF4-FFF2-40B4-BE49-F238E27FC236}">
                  <a16:creationId xmlns:a16="http://schemas.microsoft.com/office/drawing/2014/main" id="{9C14BA1E-CE53-5C43-A449-923ECA77B97D}"/>
                </a:ext>
              </a:extLst>
            </p:cNvPr>
            <p:cNvSpPr txBox="1"/>
            <p:nvPr/>
          </p:nvSpPr>
          <p:spPr>
            <a:xfrm>
              <a:off x="5516890" y="2965559"/>
              <a:ext cx="2935785" cy="283476"/>
            </a:xfrm>
            <a:prstGeom prst="rect">
              <a:avLst/>
            </a:prstGeom>
          </p:spPr>
          <p:txBody>
            <a:bodyPr wrap="square" lIns="0" tIns="0" rIns="0" bIns="0" rtlCol="0" anchor="t">
              <a:spAutoFit/>
            </a:bodyPr>
            <a:lstStyle/>
            <a:p>
              <a:pPr marL="172719" lvl="1">
                <a:lnSpc>
                  <a:spcPts val="2399"/>
                </a:lnSpc>
              </a:pPr>
              <a:r>
                <a:rPr lang="en-US" sz="1600" b="1" dirty="0">
                  <a:solidFill>
                    <a:srgbClr val="FFC000"/>
                  </a:solidFill>
                </a:rPr>
                <a:t>GET</a:t>
              </a:r>
              <a:r>
                <a:rPr lang="en-US" sz="1600" b="1" dirty="0">
                  <a:solidFill>
                    <a:schemeClr val="tx1">
                      <a:lumMod val="50000"/>
                      <a:lumOff val="50000"/>
                    </a:schemeClr>
                  </a:solidFill>
                </a:rPr>
                <a:t> </a:t>
              </a:r>
              <a:r>
                <a:rPr lang="en-US" sz="1600" dirty="0">
                  <a:solidFill>
                    <a:schemeClr val="tx1">
                      <a:lumMod val="50000"/>
                      <a:lumOff val="50000"/>
                    </a:schemeClr>
                  </a:solidFill>
                </a:rPr>
                <a:t>/2/tweets/search/stream</a:t>
              </a:r>
              <a:endParaRPr lang="en-US" sz="1599" spc="31" dirty="0">
                <a:solidFill>
                  <a:schemeClr val="tx1">
                    <a:lumMod val="50000"/>
                    <a:lumOff val="50000"/>
                  </a:schemeClr>
                </a:solidFill>
                <a:latin typeface="Aileron Regular"/>
              </a:endParaRPr>
            </a:p>
          </p:txBody>
        </p:sp>
        <p:sp>
          <p:nvSpPr>
            <p:cNvPr id="112" name="Arc 111">
              <a:extLst>
                <a:ext uri="{FF2B5EF4-FFF2-40B4-BE49-F238E27FC236}">
                  <a16:creationId xmlns:a16="http://schemas.microsoft.com/office/drawing/2014/main" id="{F0F7F521-6841-A04E-B290-1E593832141B}"/>
                </a:ext>
              </a:extLst>
            </p:cNvPr>
            <p:cNvSpPr/>
            <p:nvPr/>
          </p:nvSpPr>
          <p:spPr>
            <a:xfrm flipH="1">
              <a:off x="3902892" y="2582951"/>
              <a:ext cx="238619" cy="238619"/>
            </a:xfrm>
            <a:prstGeom prst="arc">
              <a:avLst>
                <a:gd name="adj1" fmla="val 13550007"/>
                <a:gd name="adj2" fmla="val 8407218"/>
              </a:avLst>
            </a:prstGeom>
            <a:solidFill>
              <a:schemeClr val="bg1"/>
            </a:solidFill>
            <a:ln w="12700">
              <a:solidFill>
                <a:srgbClr val="D538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Line 7">
              <a:extLst>
                <a:ext uri="{FF2B5EF4-FFF2-40B4-BE49-F238E27FC236}">
                  <a16:creationId xmlns:a16="http://schemas.microsoft.com/office/drawing/2014/main" id="{15D2F4D9-39A7-5C4C-B0AC-2CA7ADD63820}"/>
                </a:ext>
              </a:extLst>
            </p:cNvPr>
            <p:cNvSpPr>
              <a:spLocks noChangeShapeType="1"/>
            </p:cNvSpPr>
            <p:nvPr/>
          </p:nvSpPr>
          <p:spPr bwMode="auto">
            <a:xfrm flipH="1">
              <a:off x="4136414" y="2702260"/>
              <a:ext cx="712553" cy="0"/>
            </a:xfrm>
            <a:prstGeom prst="line">
              <a:avLst/>
            </a:prstGeom>
            <a:noFill/>
            <a:ln w="12700" cap="flat">
              <a:solidFill>
                <a:srgbClr val="D538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Oval 117">
              <a:extLst>
                <a:ext uri="{FF2B5EF4-FFF2-40B4-BE49-F238E27FC236}">
                  <a16:creationId xmlns:a16="http://schemas.microsoft.com/office/drawing/2014/main" id="{ECBD3BE7-4E6C-284C-8405-642BFA552E0D}"/>
                </a:ext>
              </a:extLst>
            </p:cNvPr>
            <p:cNvSpPr/>
            <p:nvPr/>
          </p:nvSpPr>
          <p:spPr>
            <a:xfrm flipH="1">
              <a:off x="3954855" y="2634913"/>
              <a:ext cx="134693" cy="134693"/>
            </a:xfrm>
            <a:prstGeom prst="ellipse">
              <a:avLst/>
            </a:prstGeom>
            <a:solidFill>
              <a:srgbClr val="D538A3"/>
            </a:solidFill>
            <a:ln>
              <a:solidFill>
                <a:srgbClr val="D538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Line 7">
              <a:extLst>
                <a:ext uri="{FF2B5EF4-FFF2-40B4-BE49-F238E27FC236}">
                  <a16:creationId xmlns:a16="http://schemas.microsoft.com/office/drawing/2014/main" id="{E33918DB-CDCD-B348-92EC-92F2FEF6A953}"/>
                </a:ext>
              </a:extLst>
            </p:cNvPr>
            <p:cNvSpPr>
              <a:spLocks noChangeShapeType="1"/>
            </p:cNvSpPr>
            <p:nvPr/>
          </p:nvSpPr>
          <p:spPr bwMode="auto">
            <a:xfrm rot="16200000" flipH="1">
              <a:off x="4435789" y="2700514"/>
              <a:ext cx="826360" cy="0"/>
            </a:xfrm>
            <a:prstGeom prst="line">
              <a:avLst/>
            </a:prstGeom>
            <a:noFill/>
            <a:ln w="12700" cap="flat">
              <a:solidFill>
                <a:srgbClr val="D538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7">
              <a:extLst>
                <a:ext uri="{FF2B5EF4-FFF2-40B4-BE49-F238E27FC236}">
                  <a16:creationId xmlns:a16="http://schemas.microsoft.com/office/drawing/2014/main" id="{630DF29E-16DA-7F42-9A5E-5499831AD265}"/>
                </a:ext>
              </a:extLst>
            </p:cNvPr>
            <p:cNvSpPr>
              <a:spLocks noChangeShapeType="1"/>
            </p:cNvSpPr>
            <p:nvPr/>
          </p:nvSpPr>
          <p:spPr bwMode="auto">
            <a:xfrm rot="10800000" flipH="1">
              <a:off x="4848968" y="2292642"/>
              <a:ext cx="543879" cy="0"/>
            </a:xfrm>
            <a:prstGeom prst="line">
              <a:avLst/>
            </a:prstGeom>
            <a:noFill/>
            <a:ln w="12700" cap="flat">
              <a:solidFill>
                <a:srgbClr val="D538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Oval 122">
              <a:extLst>
                <a:ext uri="{FF2B5EF4-FFF2-40B4-BE49-F238E27FC236}">
                  <a16:creationId xmlns:a16="http://schemas.microsoft.com/office/drawing/2014/main" id="{954C0710-8BFD-FE4E-A7E6-4C6F39254FB3}"/>
                </a:ext>
              </a:extLst>
            </p:cNvPr>
            <p:cNvSpPr/>
            <p:nvPr/>
          </p:nvSpPr>
          <p:spPr>
            <a:xfrm flipH="1">
              <a:off x="5381199" y="2223668"/>
              <a:ext cx="134693" cy="134693"/>
            </a:xfrm>
            <a:prstGeom prst="ellipse">
              <a:avLst/>
            </a:prstGeom>
            <a:solidFill>
              <a:srgbClr val="D538A3"/>
            </a:solidFill>
            <a:ln>
              <a:solidFill>
                <a:srgbClr val="D538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Line 7">
              <a:extLst>
                <a:ext uri="{FF2B5EF4-FFF2-40B4-BE49-F238E27FC236}">
                  <a16:creationId xmlns:a16="http://schemas.microsoft.com/office/drawing/2014/main" id="{798855FC-47FA-A74C-AA65-6A5B733B1255}"/>
                </a:ext>
              </a:extLst>
            </p:cNvPr>
            <p:cNvSpPr>
              <a:spLocks noChangeShapeType="1"/>
            </p:cNvSpPr>
            <p:nvPr/>
          </p:nvSpPr>
          <p:spPr bwMode="auto">
            <a:xfrm rot="10800000" flipH="1">
              <a:off x="4848970" y="3110196"/>
              <a:ext cx="543879" cy="0"/>
            </a:xfrm>
            <a:prstGeom prst="line">
              <a:avLst/>
            </a:prstGeom>
            <a:noFill/>
            <a:ln w="12700" cap="flat">
              <a:solidFill>
                <a:srgbClr val="D538A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Oval 125">
              <a:extLst>
                <a:ext uri="{FF2B5EF4-FFF2-40B4-BE49-F238E27FC236}">
                  <a16:creationId xmlns:a16="http://schemas.microsoft.com/office/drawing/2014/main" id="{A6A16627-B30F-564B-A7ED-AAE042FA4B43}"/>
                </a:ext>
              </a:extLst>
            </p:cNvPr>
            <p:cNvSpPr/>
            <p:nvPr/>
          </p:nvSpPr>
          <p:spPr>
            <a:xfrm flipH="1">
              <a:off x="5381201" y="3041222"/>
              <a:ext cx="134693" cy="134693"/>
            </a:xfrm>
            <a:prstGeom prst="ellipse">
              <a:avLst/>
            </a:prstGeom>
            <a:solidFill>
              <a:srgbClr val="D538A3"/>
            </a:solidFill>
            <a:ln>
              <a:solidFill>
                <a:srgbClr val="D538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F7C5958B-6256-E140-9098-3D2346052E8F}"/>
                </a:ext>
              </a:extLst>
            </p:cNvPr>
            <p:cNvSpPr txBox="1"/>
            <p:nvPr/>
          </p:nvSpPr>
          <p:spPr>
            <a:xfrm>
              <a:off x="5647819" y="1533606"/>
              <a:ext cx="3901338" cy="307777"/>
            </a:xfrm>
            <a:prstGeom prst="rect">
              <a:avLst/>
            </a:prstGeom>
            <a:noFill/>
            <a:ln w="6350">
              <a:noFill/>
              <a:prstDash val="dash"/>
            </a:ln>
          </p:spPr>
          <p:txBody>
            <a:bodyPr wrap="square" lIns="0" tIns="0" rIns="0" bIns="0" rtlCol="0">
              <a:spAutoFit/>
            </a:bodyPr>
            <a:lstStyle/>
            <a:p>
              <a:r>
                <a:rPr lang="en-US" sz="2000" b="1" dirty="0"/>
                <a:t>STEP 2:  </a:t>
              </a:r>
              <a:r>
                <a:rPr lang="en-US" sz="1600" b="1" dirty="0">
                  <a:solidFill>
                    <a:schemeClr val="bg1">
                      <a:lumMod val="50000"/>
                    </a:schemeClr>
                  </a:solidFill>
                </a:rPr>
                <a:t>Filtered Stream Endpoints </a:t>
              </a:r>
            </a:p>
          </p:txBody>
        </p:sp>
        <p:sp>
          <p:nvSpPr>
            <p:cNvPr id="179" name="Oval 16">
              <a:extLst>
                <a:ext uri="{FF2B5EF4-FFF2-40B4-BE49-F238E27FC236}">
                  <a16:creationId xmlns:a16="http://schemas.microsoft.com/office/drawing/2014/main" id="{BEFF7AA7-1A34-5D42-9645-B688455987FC}"/>
                </a:ext>
              </a:extLst>
            </p:cNvPr>
            <p:cNvSpPr>
              <a:spLocks noChangeArrowheads="1"/>
            </p:cNvSpPr>
            <p:nvPr/>
          </p:nvSpPr>
          <p:spPr bwMode="auto">
            <a:xfrm>
              <a:off x="4953748" y="1431060"/>
              <a:ext cx="528039" cy="534311"/>
            </a:xfrm>
            <a:prstGeom prst="ellipse">
              <a:avLst/>
            </a:prstGeom>
            <a:solidFill>
              <a:srgbClr val="3B3939"/>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180" name="Oval 15">
              <a:extLst>
                <a:ext uri="{FF2B5EF4-FFF2-40B4-BE49-F238E27FC236}">
                  <a16:creationId xmlns:a16="http://schemas.microsoft.com/office/drawing/2014/main" id="{75C7F317-7B7C-6545-B678-FCABC095F0C2}"/>
                </a:ext>
              </a:extLst>
            </p:cNvPr>
            <p:cNvSpPr>
              <a:spLocks noChangeArrowheads="1"/>
            </p:cNvSpPr>
            <p:nvPr/>
          </p:nvSpPr>
          <p:spPr bwMode="auto">
            <a:xfrm>
              <a:off x="5022340" y="1495356"/>
              <a:ext cx="392860" cy="394935"/>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grpSp>
          <p:nvGrpSpPr>
            <p:cNvPr id="200" name="Group 199">
              <a:extLst>
                <a:ext uri="{FF2B5EF4-FFF2-40B4-BE49-F238E27FC236}">
                  <a16:creationId xmlns:a16="http://schemas.microsoft.com/office/drawing/2014/main" id="{A0D302FC-965C-CD4A-836E-D75CEA8A395E}"/>
                </a:ext>
              </a:extLst>
            </p:cNvPr>
            <p:cNvGrpSpPr/>
            <p:nvPr/>
          </p:nvGrpSpPr>
          <p:grpSpPr>
            <a:xfrm>
              <a:off x="5120612" y="1595668"/>
              <a:ext cx="194309" cy="194309"/>
              <a:chOff x="885825" y="1925638"/>
              <a:chExt cx="287338" cy="287338"/>
            </a:xfrm>
            <a:solidFill>
              <a:srgbClr val="3B3939"/>
            </a:solidFill>
          </p:grpSpPr>
          <p:sp>
            <p:nvSpPr>
              <p:cNvPr id="201" name="Freeform 50">
                <a:extLst>
                  <a:ext uri="{FF2B5EF4-FFF2-40B4-BE49-F238E27FC236}">
                    <a16:creationId xmlns:a16="http://schemas.microsoft.com/office/drawing/2014/main" id="{E7BF352E-49D2-FD4C-90F1-47EF8728943E}"/>
                  </a:ext>
                </a:extLst>
              </p:cNvPr>
              <p:cNvSpPr>
                <a:spLocks noEditPoints="1"/>
              </p:cNvSpPr>
              <p:nvPr/>
            </p:nvSpPr>
            <p:spPr bwMode="auto">
              <a:xfrm>
                <a:off x="885825" y="1925638"/>
                <a:ext cx="228600" cy="287338"/>
              </a:xfrm>
              <a:custGeom>
                <a:avLst/>
                <a:gdLst>
                  <a:gd name="T0" fmla="*/ 230 w 722"/>
                  <a:gd name="T1" fmla="*/ 221 h 905"/>
                  <a:gd name="T2" fmla="*/ 252 w 722"/>
                  <a:gd name="T3" fmla="*/ 167 h 905"/>
                  <a:gd name="T4" fmla="*/ 252 w 722"/>
                  <a:gd name="T5" fmla="*/ 105 h 905"/>
                  <a:gd name="T6" fmla="*/ 227 w 722"/>
                  <a:gd name="T7" fmla="*/ 52 h 905"/>
                  <a:gd name="T8" fmla="*/ 598 w 722"/>
                  <a:gd name="T9" fmla="*/ 30 h 905"/>
                  <a:gd name="T10" fmla="*/ 635 w 722"/>
                  <a:gd name="T11" fmla="*/ 43 h 905"/>
                  <a:gd name="T12" fmla="*/ 668 w 722"/>
                  <a:gd name="T13" fmla="*/ 70 h 905"/>
                  <a:gd name="T14" fmla="*/ 688 w 722"/>
                  <a:gd name="T15" fmla="*/ 106 h 905"/>
                  <a:gd name="T16" fmla="*/ 692 w 722"/>
                  <a:gd name="T17" fmla="*/ 145 h 905"/>
                  <a:gd name="T18" fmla="*/ 679 w 722"/>
                  <a:gd name="T19" fmla="*/ 184 h 905"/>
                  <a:gd name="T20" fmla="*/ 652 w 722"/>
                  <a:gd name="T21" fmla="*/ 216 h 905"/>
                  <a:gd name="T22" fmla="*/ 617 w 722"/>
                  <a:gd name="T23" fmla="*/ 236 h 905"/>
                  <a:gd name="T24" fmla="*/ 587 w 722"/>
                  <a:gd name="T25" fmla="*/ 241 h 905"/>
                  <a:gd name="T26" fmla="*/ 572 w 722"/>
                  <a:gd name="T27" fmla="*/ 271 h 905"/>
                  <a:gd name="T28" fmla="*/ 217 w 722"/>
                  <a:gd name="T29" fmla="*/ 181 h 905"/>
                  <a:gd name="T30" fmla="*/ 191 w 722"/>
                  <a:gd name="T31" fmla="*/ 220 h 905"/>
                  <a:gd name="T32" fmla="*/ 150 w 722"/>
                  <a:gd name="T33" fmla="*/ 240 h 905"/>
                  <a:gd name="T34" fmla="*/ 30 w 722"/>
                  <a:gd name="T35" fmla="*/ 125 h 905"/>
                  <a:gd name="T36" fmla="*/ 42 w 722"/>
                  <a:gd name="T37" fmla="*/ 86 h 905"/>
                  <a:gd name="T38" fmla="*/ 66 w 722"/>
                  <a:gd name="T39" fmla="*/ 55 h 905"/>
                  <a:gd name="T40" fmla="*/ 100 w 722"/>
                  <a:gd name="T41" fmla="*/ 35 h 905"/>
                  <a:gd name="T42" fmla="*/ 138 w 722"/>
                  <a:gd name="T43" fmla="*/ 30 h 905"/>
                  <a:gd name="T44" fmla="*/ 174 w 722"/>
                  <a:gd name="T45" fmla="*/ 43 h 905"/>
                  <a:gd name="T46" fmla="*/ 203 w 722"/>
                  <a:gd name="T47" fmla="*/ 69 h 905"/>
                  <a:gd name="T48" fmla="*/ 221 w 722"/>
                  <a:gd name="T49" fmla="*/ 105 h 905"/>
                  <a:gd name="T50" fmla="*/ 225 w 722"/>
                  <a:gd name="T51" fmla="*/ 143 h 905"/>
                  <a:gd name="T52" fmla="*/ 129 w 722"/>
                  <a:gd name="T53" fmla="*/ 152 h 905"/>
                  <a:gd name="T54" fmla="*/ 121 w 722"/>
                  <a:gd name="T55" fmla="*/ 160 h 905"/>
                  <a:gd name="T56" fmla="*/ 120 w 722"/>
                  <a:gd name="T57" fmla="*/ 604 h 905"/>
                  <a:gd name="T58" fmla="*/ 720 w 722"/>
                  <a:gd name="T59" fmla="*/ 110 h 905"/>
                  <a:gd name="T60" fmla="*/ 699 w 722"/>
                  <a:gd name="T61" fmla="*/ 62 h 905"/>
                  <a:gd name="T62" fmla="*/ 661 w 722"/>
                  <a:gd name="T63" fmla="*/ 24 h 905"/>
                  <a:gd name="T64" fmla="*/ 614 w 722"/>
                  <a:gd name="T65" fmla="*/ 3 h 905"/>
                  <a:gd name="T66" fmla="*/ 134 w 722"/>
                  <a:gd name="T67" fmla="*/ 0 h 905"/>
                  <a:gd name="T68" fmla="*/ 116 w 722"/>
                  <a:gd name="T69" fmla="*/ 1 h 905"/>
                  <a:gd name="T70" fmla="*/ 67 w 722"/>
                  <a:gd name="T71" fmla="*/ 16 h 905"/>
                  <a:gd name="T72" fmla="*/ 29 w 722"/>
                  <a:gd name="T73" fmla="*/ 50 h 905"/>
                  <a:gd name="T74" fmla="*/ 5 w 722"/>
                  <a:gd name="T75" fmla="*/ 96 h 905"/>
                  <a:gd name="T76" fmla="*/ 0 w 722"/>
                  <a:gd name="T77" fmla="*/ 619 h 905"/>
                  <a:gd name="T78" fmla="*/ 4 w 722"/>
                  <a:gd name="T79" fmla="*/ 629 h 905"/>
                  <a:gd name="T80" fmla="*/ 15 w 722"/>
                  <a:gd name="T81" fmla="*/ 634 h 905"/>
                  <a:gd name="T82" fmla="*/ 121 w 722"/>
                  <a:gd name="T83" fmla="*/ 895 h 905"/>
                  <a:gd name="T84" fmla="*/ 129 w 722"/>
                  <a:gd name="T85" fmla="*/ 904 h 905"/>
                  <a:gd name="T86" fmla="*/ 590 w 722"/>
                  <a:gd name="T87" fmla="*/ 905 h 905"/>
                  <a:gd name="T88" fmla="*/ 600 w 722"/>
                  <a:gd name="T89" fmla="*/ 898 h 905"/>
                  <a:gd name="T90" fmla="*/ 602 w 722"/>
                  <a:gd name="T91" fmla="*/ 270 h 905"/>
                  <a:gd name="T92" fmla="*/ 648 w 722"/>
                  <a:gd name="T93" fmla="*/ 255 h 905"/>
                  <a:gd name="T94" fmla="*/ 687 w 722"/>
                  <a:gd name="T95" fmla="*/ 225 h 905"/>
                  <a:gd name="T96" fmla="*/ 713 w 722"/>
                  <a:gd name="T97" fmla="*/ 183 h 905"/>
                  <a:gd name="T98" fmla="*/ 722 w 722"/>
                  <a:gd name="T99" fmla="*/ 136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2" h="905">
                    <a:moveTo>
                      <a:pt x="587" y="241"/>
                    </a:moveTo>
                    <a:lnTo>
                      <a:pt x="211" y="241"/>
                    </a:lnTo>
                    <a:lnTo>
                      <a:pt x="221" y="231"/>
                    </a:lnTo>
                    <a:lnTo>
                      <a:pt x="230" y="221"/>
                    </a:lnTo>
                    <a:lnTo>
                      <a:pt x="237" y="209"/>
                    </a:lnTo>
                    <a:lnTo>
                      <a:pt x="244" y="195"/>
                    </a:lnTo>
                    <a:lnTo>
                      <a:pt x="249" y="182"/>
                    </a:lnTo>
                    <a:lnTo>
                      <a:pt x="252" y="167"/>
                    </a:lnTo>
                    <a:lnTo>
                      <a:pt x="254" y="152"/>
                    </a:lnTo>
                    <a:lnTo>
                      <a:pt x="256" y="136"/>
                    </a:lnTo>
                    <a:lnTo>
                      <a:pt x="254" y="120"/>
                    </a:lnTo>
                    <a:lnTo>
                      <a:pt x="252" y="105"/>
                    </a:lnTo>
                    <a:lnTo>
                      <a:pt x="248" y="91"/>
                    </a:lnTo>
                    <a:lnTo>
                      <a:pt x="243" y="77"/>
                    </a:lnTo>
                    <a:lnTo>
                      <a:pt x="235" y="64"/>
                    </a:lnTo>
                    <a:lnTo>
                      <a:pt x="227" y="52"/>
                    </a:lnTo>
                    <a:lnTo>
                      <a:pt x="218" y="40"/>
                    </a:lnTo>
                    <a:lnTo>
                      <a:pt x="207" y="30"/>
                    </a:lnTo>
                    <a:lnTo>
                      <a:pt x="587" y="30"/>
                    </a:lnTo>
                    <a:lnTo>
                      <a:pt x="598" y="30"/>
                    </a:lnTo>
                    <a:lnTo>
                      <a:pt x="607" y="33"/>
                    </a:lnTo>
                    <a:lnTo>
                      <a:pt x="617" y="36"/>
                    </a:lnTo>
                    <a:lnTo>
                      <a:pt x="627" y="39"/>
                    </a:lnTo>
                    <a:lnTo>
                      <a:pt x="635" y="43"/>
                    </a:lnTo>
                    <a:lnTo>
                      <a:pt x="645" y="50"/>
                    </a:lnTo>
                    <a:lnTo>
                      <a:pt x="652" y="56"/>
                    </a:lnTo>
                    <a:lnTo>
                      <a:pt x="660" y="63"/>
                    </a:lnTo>
                    <a:lnTo>
                      <a:pt x="668" y="70"/>
                    </a:lnTo>
                    <a:lnTo>
                      <a:pt x="674" y="79"/>
                    </a:lnTo>
                    <a:lnTo>
                      <a:pt x="679" y="87"/>
                    </a:lnTo>
                    <a:lnTo>
                      <a:pt x="684" y="96"/>
                    </a:lnTo>
                    <a:lnTo>
                      <a:pt x="688" y="106"/>
                    </a:lnTo>
                    <a:lnTo>
                      <a:pt x="690" y="115"/>
                    </a:lnTo>
                    <a:lnTo>
                      <a:pt x="692" y="126"/>
                    </a:lnTo>
                    <a:lnTo>
                      <a:pt x="692" y="136"/>
                    </a:lnTo>
                    <a:lnTo>
                      <a:pt x="692" y="145"/>
                    </a:lnTo>
                    <a:lnTo>
                      <a:pt x="690" y="156"/>
                    </a:lnTo>
                    <a:lnTo>
                      <a:pt x="688" y="166"/>
                    </a:lnTo>
                    <a:lnTo>
                      <a:pt x="684" y="176"/>
                    </a:lnTo>
                    <a:lnTo>
                      <a:pt x="679" y="184"/>
                    </a:lnTo>
                    <a:lnTo>
                      <a:pt x="674" y="193"/>
                    </a:lnTo>
                    <a:lnTo>
                      <a:pt x="668" y="201"/>
                    </a:lnTo>
                    <a:lnTo>
                      <a:pt x="660" y="209"/>
                    </a:lnTo>
                    <a:lnTo>
                      <a:pt x="652" y="216"/>
                    </a:lnTo>
                    <a:lnTo>
                      <a:pt x="645" y="222"/>
                    </a:lnTo>
                    <a:lnTo>
                      <a:pt x="635" y="228"/>
                    </a:lnTo>
                    <a:lnTo>
                      <a:pt x="627" y="233"/>
                    </a:lnTo>
                    <a:lnTo>
                      <a:pt x="617" y="236"/>
                    </a:lnTo>
                    <a:lnTo>
                      <a:pt x="607" y="239"/>
                    </a:lnTo>
                    <a:lnTo>
                      <a:pt x="598" y="241"/>
                    </a:lnTo>
                    <a:lnTo>
                      <a:pt x="587" y="241"/>
                    </a:lnTo>
                    <a:lnTo>
                      <a:pt x="587" y="241"/>
                    </a:lnTo>
                    <a:close/>
                    <a:moveTo>
                      <a:pt x="572" y="874"/>
                    </a:moveTo>
                    <a:lnTo>
                      <a:pt x="150" y="874"/>
                    </a:lnTo>
                    <a:lnTo>
                      <a:pt x="150" y="271"/>
                    </a:lnTo>
                    <a:lnTo>
                      <a:pt x="572" y="271"/>
                    </a:lnTo>
                    <a:lnTo>
                      <a:pt x="572" y="874"/>
                    </a:lnTo>
                    <a:close/>
                    <a:moveTo>
                      <a:pt x="150" y="240"/>
                    </a:moveTo>
                    <a:lnTo>
                      <a:pt x="150" y="181"/>
                    </a:lnTo>
                    <a:lnTo>
                      <a:pt x="217" y="181"/>
                    </a:lnTo>
                    <a:lnTo>
                      <a:pt x="211" y="192"/>
                    </a:lnTo>
                    <a:lnTo>
                      <a:pt x="206" y="201"/>
                    </a:lnTo>
                    <a:lnTo>
                      <a:pt x="199" y="211"/>
                    </a:lnTo>
                    <a:lnTo>
                      <a:pt x="191" y="220"/>
                    </a:lnTo>
                    <a:lnTo>
                      <a:pt x="182" y="226"/>
                    </a:lnTo>
                    <a:lnTo>
                      <a:pt x="172" y="233"/>
                    </a:lnTo>
                    <a:lnTo>
                      <a:pt x="161" y="237"/>
                    </a:lnTo>
                    <a:lnTo>
                      <a:pt x="150" y="240"/>
                    </a:lnTo>
                    <a:lnTo>
                      <a:pt x="150" y="240"/>
                    </a:lnTo>
                    <a:close/>
                    <a:moveTo>
                      <a:pt x="30" y="604"/>
                    </a:moveTo>
                    <a:lnTo>
                      <a:pt x="30" y="136"/>
                    </a:lnTo>
                    <a:lnTo>
                      <a:pt x="30" y="125"/>
                    </a:lnTo>
                    <a:lnTo>
                      <a:pt x="32" y="115"/>
                    </a:lnTo>
                    <a:lnTo>
                      <a:pt x="34" y="105"/>
                    </a:lnTo>
                    <a:lnTo>
                      <a:pt x="37" y="96"/>
                    </a:lnTo>
                    <a:lnTo>
                      <a:pt x="42" y="86"/>
                    </a:lnTo>
                    <a:lnTo>
                      <a:pt x="47" y="78"/>
                    </a:lnTo>
                    <a:lnTo>
                      <a:pt x="52" y="69"/>
                    </a:lnTo>
                    <a:lnTo>
                      <a:pt x="59" y="62"/>
                    </a:lnTo>
                    <a:lnTo>
                      <a:pt x="66" y="55"/>
                    </a:lnTo>
                    <a:lnTo>
                      <a:pt x="74" y="49"/>
                    </a:lnTo>
                    <a:lnTo>
                      <a:pt x="82" y="43"/>
                    </a:lnTo>
                    <a:lnTo>
                      <a:pt x="91" y="39"/>
                    </a:lnTo>
                    <a:lnTo>
                      <a:pt x="100" y="35"/>
                    </a:lnTo>
                    <a:lnTo>
                      <a:pt x="109" y="33"/>
                    </a:lnTo>
                    <a:lnTo>
                      <a:pt x="119" y="30"/>
                    </a:lnTo>
                    <a:lnTo>
                      <a:pt x="129" y="30"/>
                    </a:lnTo>
                    <a:lnTo>
                      <a:pt x="138" y="30"/>
                    </a:lnTo>
                    <a:lnTo>
                      <a:pt x="148" y="33"/>
                    </a:lnTo>
                    <a:lnTo>
                      <a:pt x="157" y="35"/>
                    </a:lnTo>
                    <a:lnTo>
                      <a:pt x="165" y="39"/>
                    </a:lnTo>
                    <a:lnTo>
                      <a:pt x="174" y="43"/>
                    </a:lnTo>
                    <a:lnTo>
                      <a:pt x="182" y="49"/>
                    </a:lnTo>
                    <a:lnTo>
                      <a:pt x="190" y="55"/>
                    </a:lnTo>
                    <a:lnTo>
                      <a:pt x="196" y="62"/>
                    </a:lnTo>
                    <a:lnTo>
                      <a:pt x="203" y="69"/>
                    </a:lnTo>
                    <a:lnTo>
                      <a:pt x="208" y="78"/>
                    </a:lnTo>
                    <a:lnTo>
                      <a:pt x="214" y="86"/>
                    </a:lnTo>
                    <a:lnTo>
                      <a:pt x="218" y="95"/>
                    </a:lnTo>
                    <a:lnTo>
                      <a:pt x="221" y="105"/>
                    </a:lnTo>
                    <a:lnTo>
                      <a:pt x="223" y="115"/>
                    </a:lnTo>
                    <a:lnTo>
                      <a:pt x="224" y="125"/>
                    </a:lnTo>
                    <a:lnTo>
                      <a:pt x="225" y="136"/>
                    </a:lnTo>
                    <a:lnTo>
                      <a:pt x="225" y="143"/>
                    </a:lnTo>
                    <a:lnTo>
                      <a:pt x="224" y="151"/>
                    </a:lnTo>
                    <a:lnTo>
                      <a:pt x="135" y="151"/>
                    </a:lnTo>
                    <a:lnTo>
                      <a:pt x="132" y="151"/>
                    </a:lnTo>
                    <a:lnTo>
                      <a:pt x="129" y="152"/>
                    </a:lnTo>
                    <a:lnTo>
                      <a:pt x="126" y="153"/>
                    </a:lnTo>
                    <a:lnTo>
                      <a:pt x="124" y="155"/>
                    </a:lnTo>
                    <a:lnTo>
                      <a:pt x="122" y="157"/>
                    </a:lnTo>
                    <a:lnTo>
                      <a:pt x="121" y="160"/>
                    </a:lnTo>
                    <a:lnTo>
                      <a:pt x="120" y="163"/>
                    </a:lnTo>
                    <a:lnTo>
                      <a:pt x="120" y="166"/>
                    </a:lnTo>
                    <a:lnTo>
                      <a:pt x="120" y="256"/>
                    </a:lnTo>
                    <a:lnTo>
                      <a:pt x="120" y="604"/>
                    </a:lnTo>
                    <a:lnTo>
                      <a:pt x="30" y="604"/>
                    </a:lnTo>
                    <a:close/>
                    <a:moveTo>
                      <a:pt x="722" y="136"/>
                    </a:moveTo>
                    <a:lnTo>
                      <a:pt x="722" y="123"/>
                    </a:lnTo>
                    <a:lnTo>
                      <a:pt x="720" y="110"/>
                    </a:lnTo>
                    <a:lnTo>
                      <a:pt x="717" y="97"/>
                    </a:lnTo>
                    <a:lnTo>
                      <a:pt x="712" y="84"/>
                    </a:lnTo>
                    <a:lnTo>
                      <a:pt x="706" y="72"/>
                    </a:lnTo>
                    <a:lnTo>
                      <a:pt x="699" y="62"/>
                    </a:lnTo>
                    <a:lnTo>
                      <a:pt x="691" y="51"/>
                    </a:lnTo>
                    <a:lnTo>
                      <a:pt x="682" y="41"/>
                    </a:lnTo>
                    <a:lnTo>
                      <a:pt x="672" y="33"/>
                    </a:lnTo>
                    <a:lnTo>
                      <a:pt x="661" y="24"/>
                    </a:lnTo>
                    <a:lnTo>
                      <a:pt x="650" y="17"/>
                    </a:lnTo>
                    <a:lnTo>
                      <a:pt x="638" y="11"/>
                    </a:lnTo>
                    <a:lnTo>
                      <a:pt x="626" y="7"/>
                    </a:lnTo>
                    <a:lnTo>
                      <a:pt x="614" y="3"/>
                    </a:lnTo>
                    <a:lnTo>
                      <a:pt x="601" y="1"/>
                    </a:lnTo>
                    <a:lnTo>
                      <a:pt x="587" y="0"/>
                    </a:lnTo>
                    <a:lnTo>
                      <a:pt x="135" y="0"/>
                    </a:lnTo>
                    <a:lnTo>
                      <a:pt x="134" y="0"/>
                    </a:lnTo>
                    <a:lnTo>
                      <a:pt x="133" y="0"/>
                    </a:lnTo>
                    <a:lnTo>
                      <a:pt x="131" y="0"/>
                    </a:lnTo>
                    <a:lnTo>
                      <a:pt x="129" y="0"/>
                    </a:lnTo>
                    <a:lnTo>
                      <a:pt x="116" y="1"/>
                    </a:lnTo>
                    <a:lnTo>
                      <a:pt x="103" y="2"/>
                    </a:lnTo>
                    <a:lnTo>
                      <a:pt x="90" y="7"/>
                    </a:lnTo>
                    <a:lnTo>
                      <a:pt x="78" y="11"/>
                    </a:lnTo>
                    <a:lnTo>
                      <a:pt x="67" y="16"/>
                    </a:lnTo>
                    <a:lnTo>
                      <a:pt x="57" y="24"/>
                    </a:lnTo>
                    <a:lnTo>
                      <a:pt x="47" y="31"/>
                    </a:lnTo>
                    <a:lnTo>
                      <a:pt x="37" y="40"/>
                    </a:lnTo>
                    <a:lnTo>
                      <a:pt x="29" y="50"/>
                    </a:lnTo>
                    <a:lnTo>
                      <a:pt x="21" y="60"/>
                    </a:lnTo>
                    <a:lnTo>
                      <a:pt x="15" y="71"/>
                    </a:lnTo>
                    <a:lnTo>
                      <a:pt x="9" y="83"/>
                    </a:lnTo>
                    <a:lnTo>
                      <a:pt x="5" y="96"/>
                    </a:lnTo>
                    <a:lnTo>
                      <a:pt x="2" y="109"/>
                    </a:lnTo>
                    <a:lnTo>
                      <a:pt x="0" y="122"/>
                    </a:lnTo>
                    <a:lnTo>
                      <a:pt x="0" y="136"/>
                    </a:lnTo>
                    <a:lnTo>
                      <a:pt x="0" y="619"/>
                    </a:lnTo>
                    <a:lnTo>
                      <a:pt x="0" y="621"/>
                    </a:lnTo>
                    <a:lnTo>
                      <a:pt x="1" y="624"/>
                    </a:lnTo>
                    <a:lnTo>
                      <a:pt x="2" y="626"/>
                    </a:lnTo>
                    <a:lnTo>
                      <a:pt x="4" y="629"/>
                    </a:lnTo>
                    <a:lnTo>
                      <a:pt x="6" y="630"/>
                    </a:lnTo>
                    <a:lnTo>
                      <a:pt x="8" y="633"/>
                    </a:lnTo>
                    <a:lnTo>
                      <a:pt x="11" y="633"/>
                    </a:lnTo>
                    <a:lnTo>
                      <a:pt x="15" y="634"/>
                    </a:lnTo>
                    <a:lnTo>
                      <a:pt x="120" y="634"/>
                    </a:lnTo>
                    <a:lnTo>
                      <a:pt x="120" y="890"/>
                    </a:lnTo>
                    <a:lnTo>
                      <a:pt x="120" y="893"/>
                    </a:lnTo>
                    <a:lnTo>
                      <a:pt x="121" y="895"/>
                    </a:lnTo>
                    <a:lnTo>
                      <a:pt x="122" y="898"/>
                    </a:lnTo>
                    <a:lnTo>
                      <a:pt x="124" y="900"/>
                    </a:lnTo>
                    <a:lnTo>
                      <a:pt x="126" y="902"/>
                    </a:lnTo>
                    <a:lnTo>
                      <a:pt x="129" y="904"/>
                    </a:lnTo>
                    <a:lnTo>
                      <a:pt x="132" y="905"/>
                    </a:lnTo>
                    <a:lnTo>
                      <a:pt x="135" y="905"/>
                    </a:lnTo>
                    <a:lnTo>
                      <a:pt x="587" y="905"/>
                    </a:lnTo>
                    <a:lnTo>
                      <a:pt x="590" y="905"/>
                    </a:lnTo>
                    <a:lnTo>
                      <a:pt x="593" y="904"/>
                    </a:lnTo>
                    <a:lnTo>
                      <a:pt x="595" y="902"/>
                    </a:lnTo>
                    <a:lnTo>
                      <a:pt x="598" y="900"/>
                    </a:lnTo>
                    <a:lnTo>
                      <a:pt x="600" y="898"/>
                    </a:lnTo>
                    <a:lnTo>
                      <a:pt x="601" y="895"/>
                    </a:lnTo>
                    <a:lnTo>
                      <a:pt x="602" y="893"/>
                    </a:lnTo>
                    <a:lnTo>
                      <a:pt x="602" y="890"/>
                    </a:lnTo>
                    <a:lnTo>
                      <a:pt x="602" y="270"/>
                    </a:lnTo>
                    <a:lnTo>
                      <a:pt x="615" y="268"/>
                    </a:lnTo>
                    <a:lnTo>
                      <a:pt x="626" y="265"/>
                    </a:lnTo>
                    <a:lnTo>
                      <a:pt x="637" y="260"/>
                    </a:lnTo>
                    <a:lnTo>
                      <a:pt x="648" y="255"/>
                    </a:lnTo>
                    <a:lnTo>
                      <a:pt x="659" y="249"/>
                    </a:lnTo>
                    <a:lnTo>
                      <a:pt x="669" y="241"/>
                    </a:lnTo>
                    <a:lnTo>
                      <a:pt x="678" y="234"/>
                    </a:lnTo>
                    <a:lnTo>
                      <a:pt x="687" y="225"/>
                    </a:lnTo>
                    <a:lnTo>
                      <a:pt x="694" y="215"/>
                    </a:lnTo>
                    <a:lnTo>
                      <a:pt x="702" y="206"/>
                    </a:lnTo>
                    <a:lnTo>
                      <a:pt x="708" y="195"/>
                    </a:lnTo>
                    <a:lnTo>
                      <a:pt x="713" y="183"/>
                    </a:lnTo>
                    <a:lnTo>
                      <a:pt x="717" y="172"/>
                    </a:lnTo>
                    <a:lnTo>
                      <a:pt x="720" y="160"/>
                    </a:lnTo>
                    <a:lnTo>
                      <a:pt x="722" y="148"/>
                    </a:lnTo>
                    <a:lnTo>
                      <a:pt x="722" y="136"/>
                    </a:lnTo>
                    <a:lnTo>
                      <a:pt x="72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2" name="Freeform 51">
                <a:extLst>
                  <a:ext uri="{FF2B5EF4-FFF2-40B4-BE49-F238E27FC236}">
                    <a16:creationId xmlns:a16="http://schemas.microsoft.com/office/drawing/2014/main" id="{E233D90C-D71F-C64E-9037-70E48B4DE8EF}"/>
                  </a:ext>
                </a:extLst>
              </p:cNvPr>
              <p:cNvSpPr>
                <a:spLocks/>
              </p:cNvSpPr>
              <p:nvPr/>
            </p:nvSpPr>
            <p:spPr bwMode="auto">
              <a:xfrm>
                <a:off x="995363" y="205105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8 h 30"/>
                  <a:gd name="T10" fmla="*/ 176 w 181"/>
                  <a:gd name="T11" fmla="*/ 25 h 30"/>
                  <a:gd name="T12" fmla="*/ 178 w 181"/>
                  <a:gd name="T13" fmla="*/ 23 h 30"/>
                  <a:gd name="T14" fmla="*/ 180 w 181"/>
                  <a:gd name="T15" fmla="*/ 21 h 30"/>
                  <a:gd name="T16" fmla="*/ 181 w 181"/>
                  <a:gd name="T17" fmla="*/ 18 h 30"/>
                  <a:gd name="T18" fmla="*/ 181 w 181"/>
                  <a:gd name="T19" fmla="*/ 15 h 30"/>
                  <a:gd name="T20" fmla="*/ 181 w 181"/>
                  <a:gd name="T21" fmla="*/ 13 h 30"/>
                  <a:gd name="T22" fmla="*/ 180 w 181"/>
                  <a:gd name="T23" fmla="*/ 9 h 30"/>
                  <a:gd name="T24" fmla="*/ 178 w 181"/>
                  <a:gd name="T25" fmla="*/ 7 h 30"/>
                  <a:gd name="T26" fmla="*/ 176 w 181"/>
                  <a:gd name="T27" fmla="*/ 4 h 30"/>
                  <a:gd name="T28" fmla="*/ 174 w 181"/>
                  <a:gd name="T29" fmla="*/ 3 h 30"/>
                  <a:gd name="T30" fmla="*/ 172 w 181"/>
                  <a:gd name="T31" fmla="*/ 1 h 30"/>
                  <a:gd name="T32" fmla="*/ 169 w 181"/>
                  <a:gd name="T33" fmla="*/ 1 h 30"/>
                  <a:gd name="T34" fmla="*/ 166 w 181"/>
                  <a:gd name="T35" fmla="*/ 0 h 30"/>
                  <a:gd name="T36" fmla="*/ 15 w 181"/>
                  <a:gd name="T37" fmla="*/ 0 h 30"/>
                  <a:gd name="T38" fmla="*/ 12 w 181"/>
                  <a:gd name="T39" fmla="*/ 1 h 30"/>
                  <a:gd name="T40" fmla="*/ 10 w 181"/>
                  <a:gd name="T41" fmla="*/ 1 h 30"/>
                  <a:gd name="T42" fmla="*/ 6 w 181"/>
                  <a:gd name="T43" fmla="*/ 3 h 30"/>
                  <a:gd name="T44" fmla="*/ 4 w 181"/>
                  <a:gd name="T45" fmla="*/ 4 h 30"/>
                  <a:gd name="T46" fmla="*/ 2 w 181"/>
                  <a:gd name="T47" fmla="*/ 7 h 30"/>
                  <a:gd name="T48" fmla="*/ 1 w 181"/>
                  <a:gd name="T49" fmla="*/ 9 h 30"/>
                  <a:gd name="T50" fmla="*/ 0 w 181"/>
                  <a:gd name="T51" fmla="*/ 13 h 30"/>
                  <a:gd name="T52" fmla="*/ 0 w 181"/>
                  <a:gd name="T53" fmla="*/ 15 h 30"/>
                  <a:gd name="T54" fmla="*/ 0 w 181"/>
                  <a:gd name="T55" fmla="*/ 18 h 30"/>
                  <a:gd name="T56" fmla="*/ 1 w 181"/>
                  <a:gd name="T57" fmla="*/ 21 h 30"/>
                  <a:gd name="T58" fmla="*/ 2 w 181"/>
                  <a:gd name="T59" fmla="*/ 23 h 30"/>
                  <a:gd name="T60" fmla="*/ 4 w 181"/>
                  <a:gd name="T61" fmla="*/ 25 h 30"/>
                  <a:gd name="T62" fmla="*/ 6 w 181"/>
                  <a:gd name="T63" fmla="*/ 28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8"/>
                    </a:lnTo>
                    <a:lnTo>
                      <a:pt x="176" y="25"/>
                    </a:lnTo>
                    <a:lnTo>
                      <a:pt x="178" y="23"/>
                    </a:lnTo>
                    <a:lnTo>
                      <a:pt x="180" y="21"/>
                    </a:lnTo>
                    <a:lnTo>
                      <a:pt x="181" y="18"/>
                    </a:lnTo>
                    <a:lnTo>
                      <a:pt x="181" y="15"/>
                    </a:lnTo>
                    <a:lnTo>
                      <a:pt x="181" y="13"/>
                    </a:lnTo>
                    <a:lnTo>
                      <a:pt x="180" y="9"/>
                    </a:lnTo>
                    <a:lnTo>
                      <a:pt x="178" y="7"/>
                    </a:lnTo>
                    <a:lnTo>
                      <a:pt x="176" y="4"/>
                    </a:lnTo>
                    <a:lnTo>
                      <a:pt x="174" y="3"/>
                    </a:lnTo>
                    <a:lnTo>
                      <a:pt x="172" y="1"/>
                    </a:lnTo>
                    <a:lnTo>
                      <a:pt x="169" y="1"/>
                    </a:lnTo>
                    <a:lnTo>
                      <a:pt x="166" y="0"/>
                    </a:lnTo>
                    <a:lnTo>
                      <a:pt x="15" y="0"/>
                    </a:lnTo>
                    <a:lnTo>
                      <a:pt x="12" y="1"/>
                    </a:lnTo>
                    <a:lnTo>
                      <a:pt x="10" y="1"/>
                    </a:lnTo>
                    <a:lnTo>
                      <a:pt x="6" y="3"/>
                    </a:lnTo>
                    <a:lnTo>
                      <a:pt x="4" y="4"/>
                    </a:lnTo>
                    <a:lnTo>
                      <a:pt x="2" y="7"/>
                    </a:lnTo>
                    <a:lnTo>
                      <a:pt x="1" y="9"/>
                    </a:lnTo>
                    <a:lnTo>
                      <a:pt x="0" y="13"/>
                    </a:lnTo>
                    <a:lnTo>
                      <a:pt x="0" y="15"/>
                    </a:lnTo>
                    <a:lnTo>
                      <a:pt x="0" y="18"/>
                    </a:lnTo>
                    <a:lnTo>
                      <a:pt x="1" y="21"/>
                    </a:lnTo>
                    <a:lnTo>
                      <a:pt x="2" y="23"/>
                    </a:lnTo>
                    <a:lnTo>
                      <a:pt x="4" y="25"/>
                    </a:lnTo>
                    <a:lnTo>
                      <a:pt x="6" y="28"/>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3" name="Freeform 52">
                <a:extLst>
                  <a:ext uri="{FF2B5EF4-FFF2-40B4-BE49-F238E27FC236}">
                    <a16:creationId xmlns:a16="http://schemas.microsoft.com/office/drawing/2014/main" id="{EB77AA30-6F58-084A-B096-935055FEDE66}"/>
                  </a:ext>
                </a:extLst>
              </p:cNvPr>
              <p:cNvSpPr>
                <a:spLocks/>
              </p:cNvSpPr>
              <p:nvPr/>
            </p:nvSpPr>
            <p:spPr bwMode="auto">
              <a:xfrm>
                <a:off x="995363" y="2098675"/>
                <a:ext cx="57150" cy="9525"/>
              </a:xfrm>
              <a:custGeom>
                <a:avLst/>
                <a:gdLst>
                  <a:gd name="T0" fmla="*/ 15 w 181"/>
                  <a:gd name="T1" fmla="*/ 31 h 31"/>
                  <a:gd name="T2" fmla="*/ 166 w 181"/>
                  <a:gd name="T3" fmla="*/ 31 h 31"/>
                  <a:gd name="T4" fmla="*/ 169 w 181"/>
                  <a:gd name="T5" fmla="*/ 30 h 31"/>
                  <a:gd name="T6" fmla="*/ 172 w 181"/>
                  <a:gd name="T7" fmla="*/ 30 h 31"/>
                  <a:gd name="T8" fmla="*/ 174 w 181"/>
                  <a:gd name="T9" fmla="*/ 28 h 31"/>
                  <a:gd name="T10" fmla="*/ 176 w 181"/>
                  <a:gd name="T11" fmla="*/ 27 h 31"/>
                  <a:gd name="T12" fmla="*/ 178 w 181"/>
                  <a:gd name="T13" fmla="*/ 24 h 31"/>
                  <a:gd name="T14" fmla="*/ 180 w 181"/>
                  <a:gd name="T15" fmla="*/ 22 h 31"/>
                  <a:gd name="T16" fmla="*/ 181 w 181"/>
                  <a:gd name="T17" fmla="*/ 19 h 31"/>
                  <a:gd name="T18" fmla="*/ 181 w 181"/>
                  <a:gd name="T19" fmla="*/ 16 h 31"/>
                  <a:gd name="T20" fmla="*/ 181 w 181"/>
                  <a:gd name="T21" fmla="*/ 13 h 31"/>
                  <a:gd name="T22" fmla="*/ 180 w 181"/>
                  <a:gd name="T23" fmla="*/ 10 h 31"/>
                  <a:gd name="T24" fmla="*/ 178 w 181"/>
                  <a:gd name="T25" fmla="*/ 8 h 31"/>
                  <a:gd name="T26" fmla="*/ 176 w 181"/>
                  <a:gd name="T27" fmla="*/ 6 h 31"/>
                  <a:gd name="T28" fmla="*/ 174 w 181"/>
                  <a:gd name="T29" fmla="*/ 3 h 31"/>
                  <a:gd name="T30" fmla="*/ 172 w 181"/>
                  <a:gd name="T31" fmla="*/ 2 h 31"/>
                  <a:gd name="T32" fmla="*/ 169 w 181"/>
                  <a:gd name="T33" fmla="*/ 1 h 31"/>
                  <a:gd name="T34" fmla="*/ 166 w 181"/>
                  <a:gd name="T35" fmla="*/ 1 h 31"/>
                  <a:gd name="T36" fmla="*/ 15 w 181"/>
                  <a:gd name="T37" fmla="*/ 0 h 31"/>
                  <a:gd name="T38" fmla="*/ 12 w 181"/>
                  <a:gd name="T39" fmla="*/ 1 h 31"/>
                  <a:gd name="T40" fmla="*/ 10 w 181"/>
                  <a:gd name="T41" fmla="*/ 2 h 31"/>
                  <a:gd name="T42" fmla="*/ 6 w 181"/>
                  <a:gd name="T43" fmla="*/ 3 h 31"/>
                  <a:gd name="T44" fmla="*/ 4 w 181"/>
                  <a:gd name="T45" fmla="*/ 6 h 31"/>
                  <a:gd name="T46" fmla="*/ 2 w 181"/>
                  <a:gd name="T47" fmla="*/ 8 h 31"/>
                  <a:gd name="T48" fmla="*/ 1 w 181"/>
                  <a:gd name="T49" fmla="*/ 10 h 31"/>
                  <a:gd name="T50" fmla="*/ 0 w 181"/>
                  <a:gd name="T51" fmla="*/ 13 h 31"/>
                  <a:gd name="T52" fmla="*/ 0 w 181"/>
                  <a:gd name="T53" fmla="*/ 16 h 31"/>
                  <a:gd name="T54" fmla="*/ 0 w 181"/>
                  <a:gd name="T55" fmla="*/ 19 h 31"/>
                  <a:gd name="T56" fmla="*/ 1 w 181"/>
                  <a:gd name="T57" fmla="*/ 22 h 31"/>
                  <a:gd name="T58" fmla="*/ 2 w 181"/>
                  <a:gd name="T59" fmla="*/ 24 h 31"/>
                  <a:gd name="T60" fmla="*/ 4 w 181"/>
                  <a:gd name="T61" fmla="*/ 27 h 31"/>
                  <a:gd name="T62" fmla="*/ 6 w 181"/>
                  <a:gd name="T63" fmla="*/ 28 h 31"/>
                  <a:gd name="T64" fmla="*/ 10 w 181"/>
                  <a:gd name="T65" fmla="*/ 30 h 31"/>
                  <a:gd name="T66" fmla="*/ 12 w 181"/>
                  <a:gd name="T67" fmla="*/ 30 h 31"/>
                  <a:gd name="T68" fmla="*/ 15 w 181"/>
                  <a:gd name="T6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1">
                    <a:moveTo>
                      <a:pt x="15" y="31"/>
                    </a:moveTo>
                    <a:lnTo>
                      <a:pt x="166" y="31"/>
                    </a:lnTo>
                    <a:lnTo>
                      <a:pt x="169" y="30"/>
                    </a:lnTo>
                    <a:lnTo>
                      <a:pt x="172" y="30"/>
                    </a:lnTo>
                    <a:lnTo>
                      <a:pt x="174" y="28"/>
                    </a:lnTo>
                    <a:lnTo>
                      <a:pt x="176" y="27"/>
                    </a:lnTo>
                    <a:lnTo>
                      <a:pt x="178" y="24"/>
                    </a:lnTo>
                    <a:lnTo>
                      <a:pt x="180" y="22"/>
                    </a:lnTo>
                    <a:lnTo>
                      <a:pt x="181" y="19"/>
                    </a:lnTo>
                    <a:lnTo>
                      <a:pt x="181" y="16"/>
                    </a:lnTo>
                    <a:lnTo>
                      <a:pt x="181" y="13"/>
                    </a:lnTo>
                    <a:lnTo>
                      <a:pt x="180" y="10"/>
                    </a:lnTo>
                    <a:lnTo>
                      <a:pt x="178" y="8"/>
                    </a:lnTo>
                    <a:lnTo>
                      <a:pt x="176" y="6"/>
                    </a:lnTo>
                    <a:lnTo>
                      <a:pt x="174" y="3"/>
                    </a:lnTo>
                    <a:lnTo>
                      <a:pt x="172" y="2"/>
                    </a:lnTo>
                    <a:lnTo>
                      <a:pt x="169" y="1"/>
                    </a:lnTo>
                    <a:lnTo>
                      <a:pt x="166" y="1"/>
                    </a:lnTo>
                    <a:lnTo>
                      <a:pt x="15" y="0"/>
                    </a:lnTo>
                    <a:lnTo>
                      <a:pt x="12" y="1"/>
                    </a:lnTo>
                    <a:lnTo>
                      <a:pt x="10" y="2"/>
                    </a:lnTo>
                    <a:lnTo>
                      <a:pt x="6" y="3"/>
                    </a:lnTo>
                    <a:lnTo>
                      <a:pt x="4" y="6"/>
                    </a:lnTo>
                    <a:lnTo>
                      <a:pt x="2" y="8"/>
                    </a:lnTo>
                    <a:lnTo>
                      <a:pt x="1" y="10"/>
                    </a:lnTo>
                    <a:lnTo>
                      <a:pt x="0" y="13"/>
                    </a:lnTo>
                    <a:lnTo>
                      <a:pt x="0" y="16"/>
                    </a:lnTo>
                    <a:lnTo>
                      <a:pt x="0" y="19"/>
                    </a:lnTo>
                    <a:lnTo>
                      <a:pt x="1" y="22"/>
                    </a:lnTo>
                    <a:lnTo>
                      <a:pt x="2" y="24"/>
                    </a:lnTo>
                    <a:lnTo>
                      <a:pt x="4" y="27"/>
                    </a:lnTo>
                    <a:lnTo>
                      <a:pt x="6" y="28"/>
                    </a:lnTo>
                    <a:lnTo>
                      <a:pt x="10" y="30"/>
                    </a:lnTo>
                    <a:lnTo>
                      <a:pt x="12" y="30"/>
                    </a:lnTo>
                    <a:lnTo>
                      <a:pt x="1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4" name="Freeform 53">
                <a:extLst>
                  <a:ext uri="{FF2B5EF4-FFF2-40B4-BE49-F238E27FC236}">
                    <a16:creationId xmlns:a16="http://schemas.microsoft.com/office/drawing/2014/main" id="{64042B1D-50A5-124D-A135-979B0B56A298}"/>
                  </a:ext>
                </a:extLst>
              </p:cNvPr>
              <p:cNvSpPr>
                <a:spLocks/>
              </p:cNvSpPr>
              <p:nvPr/>
            </p:nvSpPr>
            <p:spPr bwMode="auto">
              <a:xfrm>
                <a:off x="995363" y="2146300"/>
                <a:ext cx="57150" cy="9525"/>
              </a:xfrm>
              <a:custGeom>
                <a:avLst/>
                <a:gdLst>
                  <a:gd name="T0" fmla="*/ 15 w 181"/>
                  <a:gd name="T1" fmla="*/ 30 h 30"/>
                  <a:gd name="T2" fmla="*/ 166 w 181"/>
                  <a:gd name="T3" fmla="*/ 30 h 30"/>
                  <a:gd name="T4" fmla="*/ 169 w 181"/>
                  <a:gd name="T5" fmla="*/ 30 h 30"/>
                  <a:gd name="T6" fmla="*/ 172 w 181"/>
                  <a:gd name="T7" fmla="*/ 29 h 30"/>
                  <a:gd name="T8" fmla="*/ 174 w 181"/>
                  <a:gd name="T9" fmla="*/ 27 h 30"/>
                  <a:gd name="T10" fmla="*/ 176 w 181"/>
                  <a:gd name="T11" fmla="*/ 26 h 30"/>
                  <a:gd name="T12" fmla="*/ 178 w 181"/>
                  <a:gd name="T13" fmla="*/ 23 h 30"/>
                  <a:gd name="T14" fmla="*/ 180 w 181"/>
                  <a:gd name="T15" fmla="*/ 20 h 30"/>
                  <a:gd name="T16" fmla="*/ 181 w 181"/>
                  <a:gd name="T17" fmla="*/ 18 h 30"/>
                  <a:gd name="T18" fmla="*/ 181 w 181"/>
                  <a:gd name="T19" fmla="*/ 15 h 30"/>
                  <a:gd name="T20" fmla="*/ 181 w 181"/>
                  <a:gd name="T21" fmla="*/ 12 h 30"/>
                  <a:gd name="T22" fmla="*/ 180 w 181"/>
                  <a:gd name="T23" fmla="*/ 8 h 30"/>
                  <a:gd name="T24" fmla="*/ 178 w 181"/>
                  <a:gd name="T25" fmla="*/ 6 h 30"/>
                  <a:gd name="T26" fmla="*/ 176 w 181"/>
                  <a:gd name="T27" fmla="*/ 4 h 30"/>
                  <a:gd name="T28" fmla="*/ 174 w 181"/>
                  <a:gd name="T29" fmla="*/ 2 h 30"/>
                  <a:gd name="T30" fmla="*/ 172 w 181"/>
                  <a:gd name="T31" fmla="*/ 1 h 30"/>
                  <a:gd name="T32" fmla="*/ 169 w 181"/>
                  <a:gd name="T33" fmla="*/ 0 h 30"/>
                  <a:gd name="T34" fmla="*/ 166 w 181"/>
                  <a:gd name="T35" fmla="*/ 0 h 30"/>
                  <a:gd name="T36" fmla="*/ 15 w 181"/>
                  <a:gd name="T37" fmla="*/ 0 h 30"/>
                  <a:gd name="T38" fmla="*/ 12 w 181"/>
                  <a:gd name="T39" fmla="*/ 0 h 30"/>
                  <a:gd name="T40" fmla="*/ 10 w 181"/>
                  <a:gd name="T41" fmla="*/ 1 h 30"/>
                  <a:gd name="T42" fmla="*/ 6 w 181"/>
                  <a:gd name="T43" fmla="*/ 2 h 30"/>
                  <a:gd name="T44" fmla="*/ 4 w 181"/>
                  <a:gd name="T45" fmla="*/ 4 h 30"/>
                  <a:gd name="T46" fmla="*/ 2 w 181"/>
                  <a:gd name="T47" fmla="*/ 6 h 30"/>
                  <a:gd name="T48" fmla="*/ 1 w 181"/>
                  <a:gd name="T49" fmla="*/ 8 h 30"/>
                  <a:gd name="T50" fmla="*/ 0 w 181"/>
                  <a:gd name="T51" fmla="*/ 12 h 30"/>
                  <a:gd name="T52" fmla="*/ 0 w 181"/>
                  <a:gd name="T53" fmla="*/ 15 h 30"/>
                  <a:gd name="T54" fmla="*/ 0 w 181"/>
                  <a:gd name="T55" fmla="*/ 18 h 30"/>
                  <a:gd name="T56" fmla="*/ 1 w 181"/>
                  <a:gd name="T57" fmla="*/ 20 h 30"/>
                  <a:gd name="T58" fmla="*/ 2 w 181"/>
                  <a:gd name="T59" fmla="*/ 23 h 30"/>
                  <a:gd name="T60" fmla="*/ 4 w 181"/>
                  <a:gd name="T61" fmla="*/ 26 h 30"/>
                  <a:gd name="T62" fmla="*/ 6 w 181"/>
                  <a:gd name="T63" fmla="*/ 27 h 30"/>
                  <a:gd name="T64" fmla="*/ 10 w 181"/>
                  <a:gd name="T65" fmla="*/ 29 h 30"/>
                  <a:gd name="T66" fmla="*/ 12 w 181"/>
                  <a:gd name="T67" fmla="*/ 30 h 30"/>
                  <a:gd name="T68" fmla="*/ 15 w 181"/>
                  <a:gd name="T6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30">
                    <a:moveTo>
                      <a:pt x="15" y="30"/>
                    </a:moveTo>
                    <a:lnTo>
                      <a:pt x="166" y="30"/>
                    </a:lnTo>
                    <a:lnTo>
                      <a:pt x="169" y="30"/>
                    </a:lnTo>
                    <a:lnTo>
                      <a:pt x="172" y="29"/>
                    </a:lnTo>
                    <a:lnTo>
                      <a:pt x="174" y="27"/>
                    </a:lnTo>
                    <a:lnTo>
                      <a:pt x="176" y="26"/>
                    </a:lnTo>
                    <a:lnTo>
                      <a:pt x="178" y="23"/>
                    </a:lnTo>
                    <a:lnTo>
                      <a:pt x="180" y="20"/>
                    </a:lnTo>
                    <a:lnTo>
                      <a:pt x="181" y="18"/>
                    </a:lnTo>
                    <a:lnTo>
                      <a:pt x="181" y="15"/>
                    </a:lnTo>
                    <a:lnTo>
                      <a:pt x="181" y="12"/>
                    </a:lnTo>
                    <a:lnTo>
                      <a:pt x="180" y="8"/>
                    </a:lnTo>
                    <a:lnTo>
                      <a:pt x="178" y="6"/>
                    </a:lnTo>
                    <a:lnTo>
                      <a:pt x="176" y="4"/>
                    </a:lnTo>
                    <a:lnTo>
                      <a:pt x="174" y="2"/>
                    </a:lnTo>
                    <a:lnTo>
                      <a:pt x="172" y="1"/>
                    </a:lnTo>
                    <a:lnTo>
                      <a:pt x="169" y="0"/>
                    </a:lnTo>
                    <a:lnTo>
                      <a:pt x="166" y="0"/>
                    </a:lnTo>
                    <a:lnTo>
                      <a:pt x="15" y="0"/>
                    </a:lnTo>
                    <a:lnTo>
                      <a:pt x="12" y="0"/>
                    </a:lnTo>
                    <a:lnTo>
                      <a:pt x="10" y="1"/>
                    </a:lnTo>
                    <a:lnTo>
                      <a:pt x="6" y="2"/>
                    </a:lnTo>
                    <a:lnTo>
                      <a:pt x="4" y="4"/>
                    </a:lnTo>
                    <a:lnTo>
                      <a:pt x="2" y="6"/>
                    </a:lnTo>
                    <a:lnTo>
                      <a:pt x="1" y="8"/>
                    </a:lnTo>
                    <a:lnTo>
                      <a:pt x="0" y="12"/>
                    </a:lnTo>
                    <a:lnTo>
                      <a:pt x="0" y="15"/>
                    </a:lnTo>
                    <a:lnTo>
                      <a:pt x="0" y="18"/>
                    </a:lnTo>
                    <a:lnTo>
                      <a:pt x="1" y="20"/>
                    </a:lnTo>
                    <a:lnTo>
                      <a:pt x="2" y="23"/>
                    </a:lnTo>
                    <a:lnTo>
                      <a:pt x="4" y="26"/>
                    </a:lnTo>
                    <a:lnTo>
                      <a:pt x="6" y="27"/>
                    </a:lnTo>
                    <a:lnTo>
                      <a:pt x="10" y="29"/>
                    </a:lnTo>
                    <a:lnTo>
                      <a:pt x="12"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5" name="Freeform 54">
                <a:extLst>
                  <a:ext uri="{FF2B5EF4-FFF2-40B4-BE49-F238E27FC236}">
                    <a16:creationId xmlns:a16="http://schemas.microsoft.com/office/drawing/2014/main" id="{0E0FC88E-009C-2F4E-B5A2-D54E91523BC7}"/>
                  </a:ext>
                </a:extLst>
              </p:cNvPr>
              <p:cNvSpPr>
                <a:spLocks/>
              </p:cNvSpPr>
              <p:nvPr/>
            </p:nvSpPr>
            <p:spPr bwMode="auto">
              <a:xfrm>
                <a:off x="947738" y="2022475"/>
                <a:ext cx="38100" cy="33338"/>
              </a:xfrm>
              <a:custGeom>
                <a:avLst/>
                <a:gdLst>
                  <a:gd name="T0" fmla="*/ 20 w 121"/>
                  <a:gd name="T1" fmla="*/ 101 h 106"/>
                  <a:gd name="T2" fmla="*/ 22 w 121"/>
                  <a:gd name="T3" fmla="*/ 104 h 106"/>
                  <a:gd name="T4" fmla="*/ 25 w 121"/>
                  <a:gd name="T5" fmla="*/ 105 h 106"/>
                  <a:gd name="T6" fmla="*/ 27 w 121"/>
                  <a:gd name="T7" fmla="*/ 106 h 106"/>
                  <a:gd name="T8" fmla="*/ 30 w 121"/>
                  <a:gd name="T9" fmla="*/ 106 h 106"/>
                  <a:gd name="T10" fmla="*/ 36 w 121"/>
                  <a:gd name="T11" fmla="*/ 105 h 106"/>
                  <a:gd name="T12" fmla="*/ 41 w 121"/>
                  <a:gd name="T13" fmla="*/ 101 h 106"/>
                  <a:gd name="T14" fmla="*/ 116 w 121"/>
                  <a:gd name="T15" fmla="*/ 26 h 106"/>
                  <a:gd name="T16" fmla="*/ 119 w 121"/>
                  <a:gd name="T17" fmla="*/ 24 h 106"/>
                  <a:gd name="T18" fmla="*/ 120 w 121"/>
                  <a:gd name="T19" fmla="*/ 21 h 106"/>
                  <a:gd name="T20" fmla="*/ 121 w 121"/>
                  <a:gd name="T21" fmla="*/ 19 h 106"/>
                  <a:gd name="T22" fmla="*/ 121 w 121"/>
                  <a:gd name="T23" fmla="*/ 15 h 106"/>
                  <a:gd name="T24" fmla="*/ 121 w 121"/>
                  <a:gd name="T25" fmla="*/ 13 h 106"/>
                  <a:gd name="T26" fmla="*/ 120 w 121"/>
                  <a:gd name="T27" fmla="*/ 10 h 106"/>
                  <a:gd name="T28" fmla="*/ 119 w 121"/>
                  <a:gd name="T29" fmla="*/ 8 h 106"/>
                  <a:gd name="T30" fmla="*/ 116 w 121"/>
                  <a:gd name="T31" fmla="*/ 5 h 106"/>
                  <a:gd name="T32" fmla="*/ 114 w 121"/>
                  <a:gd name="T33" fmla="*/ 4 h 106"/>
                  <a:gd name="T34" fmla="*/ 111 w 121"/>
                  <a:gd name="T35" fmla="*/ 1 h 106"/>
                  <a:gd name="T36" fmla="*/ 109 w 121"/>
                  <a:gd name="T37" fmla="*/ 0 h 106"/>
                  <a:gd name="T38" fmla="*/ 106 w 121"/>
                  <a:gd name="T39" fmla="*/ 0 h 106"/>
                  <a:gd name="T40" fmla="*/ 103 w 121"/>
                  <a:gd name="T41" fmla="*/ 0 h 106"/>
                  <a:gd name="T42" fmla="*/ 100 w 121"/>
                  <a:gd name="T43" fmla="*/ 1 h 106"/>
                  <a:gd name="T44" fmla="*/ 97 w 121"/>
                  <a:gd name="T45" fmla="*/ 4 h 106"/>
                  <a:gd name="T46" fmla="*/ 95 w 121"/>
                  <a:gd name="T47" fmla="*/ 5 h 106"/>
                  <a:gd name="T48" fmla="*/ 30 w 121"/>
                  <a:gd name="T49" fmla="*/ 69 h 106"/>
                  <a:gd name="T50" fmla="*/ 26 w 121"/>
                  <a:gd name="T51" fmla="*/ 65 h 106"/>
                  <a:gd name="T52" fmla="*/ 24 w 121"/>
                  <a:gd name="T53" fmla="*/ 64 h 106"/>
                  <a:gd name="T54" fmla="*/ 21 w 121"/>
                  <a:gd name="T55" fmla="*/ 62 h 106"/>
                  <a:gd name="T56" fmla="*/ 18 w 121"/>
                  <a:gd name="T57" fmla="*/ 62 h 106"/>
                  <a:gd name="T58" fmla="*/ 15 w 121"/>
                  <a:gd name="T59" fmla="*/ 61 h 106"/>
                  <a:gd name="T60" fmla="*/ 12 w 121"/>
                  <a:gd name="T61" fmla="*/ 62 h 106"/>
                  <a:gd name="T62" fmla="*/ 10 w 121"/>
                  <a:gd name="T63" fmla="*/ 62 h 106"/>
                  <a:gd name="T64" fmla="*/ 7 w 121"/>
                  <a:gd name="T65" fmla="*/ 64 h 106"/>
                  <a:gd name="T66" fmla="*/ 5 w 121"/>
                  <a:gd name="T67" fmla="*/ 65 h 106"/>
                  <a:gd name="T68" fmla="*/ 2 w 121"/>
                  <a:gd name="T69" fmla="*/ 68 h 106"/>
                  <a:gd name="T70" fmla="*/ 1 w 121"/>
                  <a:gd name="T71" fmla="*/ 70 h 106"/>
                  <a:gd name="T72" fmla="*/ 0 w 121"/>
                  <a:gd name="T73" fmla="*/ 73 h 106"/>
                  <a:gd name="T74" fmla="*/ 0 w 121"/>
                  <a:gd name="T75" fmla="*/ 76 h 106"/>
                  <a:gd name="T76" fmla="*/ 0 w 121"/>
                  <a:gd name="T77" fmla="*/ 79 h 106"/>
                  <a:gd name="T78" fmla="*/ 1 w 121"/>
                  <a:gd name="T79" fmla="*/ 82 h 106"/>
                  <a:gd name="T80" fmla="*/ 2 w 121"/>
                  <a:gd name="T81" fmla="*/ 84 h 106"/>
                  <a:gd name="T82" fmla="*/ 5 w 121"/>
                  <a:gd name="T83" fmla="*/ 86 h 106"/>
                  <a:gd name="T84" fmla="*/ 20 w 121"/>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 h="106">
                    <a:moveTo>
                      <a:pt x="20" y="101"/>
                    </a:moveTo>
                    <a:lnTo>
                      <a:pt x="22" y="104"/>
                    </a:lnTo>
                    <a:lnTo>
                      <a:pt x="25" y="105"/>
                    </a:lnTo>
                    <a:lnTo>
                      <a:pt x="27" y="106"/>
                    </a:lnTo>
                    <a:lnTo>
                      <a:pt x="30" y="106"/>
                    </a:lnTo>
                    <a:lnTo>
                      <a:pt x="36" y="105"/>
                    </a:lnTo>
                    <a:lnTo>
                      <a:pt x="41" y="101"/>
                    </a:lnTo>
                    <a:lnTo>
                      <a:pt x="116" y="26"/>
                    </a:lnTo>
                    <a:lnTo>
                      <a:pt x="119" y="24"/>
                    </a:lnTo>
                    <a:lnTo>
                      <a:pt x="120" y="21"/>
                    </a:lnTo>
                    <a:lnTo>
                      <a:pt x="121" y="19"/>
                    </a:lnTo>
                    <a:lnTo>
                      <a:pt x="121" y="15"/>
                    </a:lnTo>
                    <a:lnTo>
                      <a:pt x="121" y="13"/>
                    </a:lnTo>
                    <a:lnTo>
                      <a:pt x="120" y="10"/>
                    </a:lnTo>
                    <a:lnTo>
                      <a:pt x="119" y="8"/>
                    </a:lnTo>
                    <a:lnTo>
                      <a:pt x="116" y="5"/>
                    </a:lnTo>
                    <a:lnTo>
                      <a:pt x="114" y="4"/>
                    </a:lnTo>
                    <a:lnTo>
                      <a:pt x="111" y="1"/>
                    </a:lnTo>
                    <a:lnTo>
                      <a:pt x="109" y="0"/>
                    </a:lnTo>
                    <a:lnTo>
                      <a:pt x="106" y="0"/>
                    </a:lnTo>
                    <a:lnTo>
                      <a:pt x="103" y="0"/>
                    </a:lnTo>
                    <a:lnTo>
                      <a:pt x="100" y="1"/>
                    </a:lnTo>
                    <a:lnTo>
                      <a:pt x="97" y="4"/>
                    </a:lnTo>
                    <a:lnTo>
                      <a:pt x="95" y="5"/>
                    </a:lnTo>
                    <a:lnTo>
                      <a:pt x="30" y="69"/>
                    </a:lnTo>
                    <a:lnTo>
                      <a:pt x="26" y="65"/>
                    </a:lnTo>
                    <a:lnTo>
                      <a:pt x="24" y="64"/>
                    </a:lnTo>
                    <a:lnTo>
                      <a:pt x="21" y="62"/>
                    </a:lnTo>
                    <a:lnTo>
                      <a:pt x="18" y="62"/>
                    </a:lnTo>
                    <a:lnTo>
                      <a:pt x="15" y="61"/>
                    </a:lnTo>
                    <a:lnTo>
                      <a:pt x="12" y="62"/>
                    </a:lnTo>
                    <a:lnTo>
                      <a:pt x="10" y="62"/>
                    </a:lnTo>
                    <a:lnTo>
                      <a:pt x="7" y="64"/>
                    </a:lnTo>
                    <a:lnTo>
                      <a:pt x="5" y="65"/>
                    </a:lnTo>
                    <a:lnTo>
                      <a:pt x="2" y="68"/>
                    </a:lnTo>
                    <a:lnTo>
                      <a:pt x="1" y="70"/>
                    </a:lnTo>
                    <a:lnTo>
                      <a:pt x="0" y="73"/>
                    </a:lnTo>
                    <a:lnTo>
                      <a:pt x="0" y="76"/>
                    </a:lnTo>
                    <a:lnTo>
                      <a:pt x="0" y="79"/>
                    </a:lnTo>
                    <a:lnTo>
                      <a:pt x="1" y="82"/>
                    </a:lnTo>
                    <a:lnTo>
                      <a:pt x="2" y="84"/>
                    </a:lnTo>
                    <a:lnTo>
                      <a:pt x="5" y="86"/>
                    </a:lnTo>
                    <a:lnTo>
                      <a:pt x="2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6" name="Freeform 55">
                <a:extLst>
                  <a:ext uri="{FF2B5EF4-FFF2-40B4-BE49-F238E27FC236}">
                    <a16:creationId xmlns:a16="http://schemas.microsoft.com/office/drawing/2014/main" id="{57805272-15B6-4843-82F4-344D2CB19F82}"/>
                  </a:ext>
                </a:extLst>
              </p:cNvPr>
              <p:cNvSpPr>
                <a:spLocks/>
              </p:cNvSpPr>
              <p:nvPr/>
            </p:nvSpPr>
            <p:spPr bwMode="auto">
              <a:xfrm>
                <a:off x="947738" y="2070100"/>
                <a:ext cx="38100" cy="33338"/>
              </a:xfrm>
              <a:custGeom>
                <a:avLst/>
                <a:gdLst>
                  <a:gd name="T0" fmla="*/ 20 w 121"/>
                  <a:gd name="T1" fmla="*/ 101 h 106"/>
                  <a:gd name="T2" fmla="*/ 22 w 121"/>
                  <a:gd name="T3" fmla="*/ 103 h 106"/>
                  <a:gd name="T4" fmla="*/ 25 w 121"/>
                  <a:gd name="T5" fmla="*/ 105 h 106"/>
                  <a:gd name="T6" fmla="*/ 27 w 121"/>
                  <a:gd name="T7" fmla="*/ 105 h 106"/>
                  <a:gd name="T8" fmla="*/ 30 w 121"/>
                  <a:gd name="T9" fmla="*/ 106 h 106"/>
                  <a:gd name="T10" fmla="*/ 34 w 121"/>
                  <a:gd name="T11" fmla="*/ 105 h 106"/>
                  <a:gd name="T12" fmla="*/ 36 w 121"/>
                  <a:gd name="T13" fmla="*/ 105 h 106"/>
                  <a:gd name="T14" fmla="*/ 39 w 121"/>
                  <a:gd name="T15" fmla="*/ 103 h 106"/>
                  <a:gd name="T16" fmla="*/ 41 w 121"/>
                  <a:gd name="T17" fmla="*/ 102 h 106"/>
                  <a:gd name="T18" fmla="*/ 116 w 121"/>
                  <a:gd name="T19" fmla="*/ 26 h 106"/>
                  <a:gd name="T20" fmla="*/ 119 w 121"/>
                  <a:gd name="T21" fmla="*/ 24 h 106"/>
                  <a:gd name="T22" fmla="*/ 120 w 121"/>
                  <a:gd name="T23" fmla="*/ 21 h 106"/>
                  <a:gd name="T24" fmla="*/ 121 w 121"/>
                  <a:gd name="T25" fmla="*/ 18 h 106"/>
                  <a:gd name="T26" fmla="*/ 121 w 121"/>
                  <a:gd name="T27" fmla="*/ 15 h 106"/>
                  <a:gd name="T28" fmla="*/ 121 w 121"/>
                  <a:gd name="T29" fmla="*/ 13 h 106"/>
                  <a:gd name="T30" fmla="*/ 120 w 121"/>
                  <a:gd name="T31" fmla="*/ 10 h 106"/>
                  <a:gd name="T32" fmla="*/ 119 w 121"/>
                  <a:gd name="T33" fmla="*/ 7 h 106"/>
                  <a:gd name="T34" fmla="*/ 116 w 121"/>
                  <a:gd name="T35" fmla="*/ 5 h 106"/>
                  <a:gd name="T36" fmla="*/ 114 w 121"/>
                  <a:gd name="T37" fmla="*/ 3 h 106"/>
                  <a:gd name="T38" fmla="*/ 111 w 121"/>
                  <a:gd name="T39" fmla="*/ 1 h 106"/>
                  <a:gd name="T40" fmla="*/ 109 w 121"/>
                  <a:gd name="T41" fmla="*/ 1 h 106"/>
                  <a:gd name="T42" fmla="*/ 106 w 121"/>
                  <a:gd name="T43" fmla="*/ 0 h 106"/>
                  <a:gd name="T44" fmla="*/ 103 w 121"/>
                  <a:gd name="T45" fmla="*/ 1 h 106"/>
                  <a:gd name="T46" fmla="*/ 100 w 121"/>
                  <a:gd name="T47" fmla="*/ 1 h 106"/>
                  <a:gd name="T48" fmla="*/ 97 w 121"/>
                  <a:gd name="T49" fmla="*/ 3 h 106"/>
                  <a:gd name="T50" fmla="*/ 95 w 121"/>
                  <a:gd name="T51" fmla="*/ 5 h 106"/>
                  <a:gd name="T52" fmla="*/ 30 w 121"/>
                  <a:gd name="T53" fmla="*/ 70 h 106"/>
                  <a:gd name="T54" fmla="*/ 26 w 121"/>
                  <a:gd name="T55" fmla="*/ 65 h 106"/>
                  <a:gd name="T56" fmla="*/ 24 w 121"/>
                  <a:gd name="T57" fmla="*/ 63 h 106"/>
                  <a:gd name="T58" fmla="*/ 21 w 121"/>
                  <a:gd name="T59" fmla="*/ 61 h 106"/>
                  <a:gd name="T60" fmla="*/ 18 w 121"/>
                  <a:gd name="T61" fmla="*/ 61 h 106"/>
                  <a:gd name="T62" fmla="*/ 15 w 121"/>
                  <a:gd name="T63" fmla="*/ 60 h 106"/>
                  <a:gd name="T64" fmla="*/ 12 w 121"/>
                  <a:gd name="T65" fmla="*/ 61 h 106"/>
                  <a:gd name="T66" fmla="*/ 10 w 121"/>
                  <a:gd name="T67" fmla="*/ 62 h 106"/>
                  <a:gd name="T68" fmla="*/ 7 w 121"/>
                  <a:gd name="T69" fmla="*/ 63 h 106"/>
                  <a:gd name="T70" fmla="*/ 5 w 121"/>
                  <a:gd name="T71" fmla="*/ 65 h 106"/>
                  <a:gd name="T72" fmla="*/ 2 w 121"/>
                  <a:gd name="T73" fmla="*/ 68 h 106"/>
                  <a:gd name="T74" fmla="*/ 1 w 121"/>
                  <a:gd name="T75" fmla="*/ 70 h 106"/>
                  <a:gd name="T76" fmla="*/ 0 w 121"/>
                  <a:gd name="T77" fmla="*/ 73 h 106"/>
                  <a:gd name="T78" fmla="*/ 0 w 121"/>
                  <a:gd name="T79" fmla="*/ 76 h 106"/>
                  <a:gd name="T80" fmla="*/ 0 w 121"/>
                  <a:gd name="T81" fmla="*/ 78 h 106"/>
                  <a:gd name="T82" fmla="*/ 1 w 121"/>
                  <a:gd name="T83" fmla="*/ 82 h 106"/>
                  <a:gd name="T84" fmla="*/ 2 w 121"/>
                  <a:gd name="T85" fmla="*/ 84 h 106"/>
                  <a:gd name="T86" fmla="*/ 5 w 121"/>
                  <a:gd name="T87" fmla="*/ 87 h 106"/>
                  <a:gd name="T88" fmla="*/ 20 w 121"/>
                  <a:gd name="T89"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 h="106">
                    <a:moveTo>
                      <a:pt x="20" y="101"/>
                    </a:moveTo>
                    <a:lnTo>
                      <a:pt x="22" y="103"/>
                    </a:lnTo>
                    <a:lnTo>
                      <a:pt x="25" y="105"/>
                    </a:lnTo>
                    <a:lnTo>
                      <a:pt x="27" y="105"/>
                    </a:lnTo>
                    <a:lnTo>
                      <a:pt x="30" y="106"/>
                    </a:lnTo>
                    <a:lnTo>
                      <a:pt x="34" y="105"/>
                    </a:lnTo>
                    <a:lnTo>
                      <a:pt x="36" y="105"/>
                    </a:lnTo>
                    <a:lnTo>
                      <a:pt x="39" y="103"/>
                    </a:lnTo>
                    <a:lnTo>
                      <a:pt x="41" y="102"/>
                    </a:lnTo>
                    <a:lnTo>
                      <a:pt x="116" y="26"/>
                    </a:lnTo>
                    <a:lnTo>
                      <a:pt x="119" y="24"/>
                    </a:lnTo>
                    <a:lnTo>
                      <a:pt x="120" y="21"/>
                    </a:lnTo>
                    <a:lnTo>
                      <a:pt x="121" y="18"/>
                    </a:lnTo>
                    <a:lnTo>
                      <a:pt x="121" y="15"/>
                    </a:lnTo>
                    <a:lnTo>
                      <a:pt x="121" y="13"/>
                    </a:lnTo>
                    <a:lnTo>
                      <a:pt x="120" y="10"/>
                    </a:lnTo>
                    <a:lnTo>
                      <a:pt x="119" y="7"/>
                    </a:lnTo>
                    <a:lnTo>
                      <a:pt x="116" y="5"/>
                    </a:lnTo>
                    <a:lnTo>
                      <a:pt x="114" y="3"/>
                    </a:lnTo>
                    <a:lnTo>
                      <a:pt x="111" y="1"/>
                    </a:lnTo>
                    <a:lnTo>
                      <a:pt x="109" y="1"/>
                    </a:lnTo>
                    <a:lnTo>
                      <a:pt x="106" y="0"/>
                    </a:lnTo>
                    <a:lnTo>
                      <a:pt x="103" y="1"/>
                    </a:lnTo>
                    <a:lnTo>
                      <a:pt x="100" y="1"/>
                    </a:lnTo>
                    <a:lnTo>
                      <a:pt x="97" y="3"/>
                    </a:lnTo>
                    <a:lnTo>
                      <a:pt x="95" y="5"/>
                    </a:lnTo>
                    <a:lnTo>
                      <a:pt x="30" y="70"/>
                    </a:lnTo>
                    <a:lnTo>
                      <a:pt x="26" y="65"/>
                    </a:lnTo>
                    <a:lnTo>
                      <a:pt x="24" y="63"/>
                    </a:lnTo>
                    <a:lnTo>
                      <a:pt x="21" y="61"/>
                    </a:lnTo>
                    <a:lnTo>
                      <a:pt x="18" y="61"/>
                    </a:lnTo>
                    <a:lnTo>
                      <a:pt x="15" y="60"/>
                    </a:lnTo>
                    <a:lnTo>
                      <a:pt x="12" y="61"/>
                    </a:lnTo>
                    <a:lnTo>
                      <a:pt x="10" y="62"/>
                    </a:lnTo>
                    <a:lnTo>
                      <a:pt x="7" y="63"/>
                    </a:lnTo>
                    <a:lnTo>
                      <a:pt x="5" y="65"/>
                    </a:lnTo>
                    <a:lnTo>
                      <a:pt x="2" y="68"/>
                    </a:lnTo>
                    <a:lnTo>
                      <a:pt x="1" y="70"/>
                    </a:lnTo>
                    <a:lnTo>
                      <a:pt x="0" y="73"/>
                    </a:lnTo>
                    <a:lnTo>
                      <a:pt x="0" y="76"/>
                    </a:lnTo>
                    <a:lnTo>
                      <a:pt x="0" y="78"/>
                    </a:lnTo>
                    <a:lnTo>
                      <a:pt x="1" y="82"/>
                    </a:lnTo>
                    <a:lnTo>
                      <a:pt x="2" y="84"/>
                    </a:lnTo>
                    <a:lnTo>
                      <a:pt x="5" y="87"/>
                    </a:lnTo>
                    <a:lnTo>
                      <a:pt x="2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07" name="Freeform 56">
                <a:extLst>
                  <a:ext uri="{FF2B5EF4-FFF2-40B4-BE49-F238E27FC236}">
                    <a16:creationId xmlns:a16="http://schemas.microsoft.com/office/drawing/2014/main" id="{32EEBFD9-BC4C-6647-9A9C-FD79926C7399}"/>
                  </a:ext>
                </a:extLst>
              </p:cNvPr>
              <p:cNvSpPr>
                <a:spLocks noEditPoints="1"/>
              </p:cNvSpPr>
              <p:nvPr/>
            </p:nvSpPr>
            <p:spPr bwMode="auto">
              <a:xfrm>
                <a:off x="1104900" y="1993900"/>
                <a:ext cx="68263" cy="219075"/>
              </a:xfrm>
              <a:custGeom>
                <a:avLst/>
                <a:gdLst>
                  <a:gd name="T0" fmla="*/ 120 w 212"/>
                  <a:gd name="T1" fmla="*/ 659 h 694"/>
                  <a:gd name="T2" fmla="*/ 99 w 212"/>
                  <a:gd name="T3" fmla="*/ 643 h 694"/>
                  <a:gd name="T4" fmla="*/ 92 w 212"/>
                  <a:gd name="T5" fmla="*/ 618 h 694"/>
                  <a:gd name="T6" fmla="*/ 181 w 212"/>
                  <a:gd name="T7" fmla="*/ 616 h 694"/>
                  <a:gd name="T8" fmla="*/ 167 w 212"/>
                  <a:gd name="T9" fmla="*/ 647 h 694"/>
                  <a:gd name="T10" fmla="*/ 144 w 212"/>
                  <a:gd name="T11" fmla="*/ 662 h 694"/>
                  <a:gd name="T12" fmla="*/ 145 w 212"/>
                  <a:gd name="T13" fmla="*/ 31 h 694"/>
                  <a:gd name="T14" fmla="*/ 168 w 212"/>
                  <a:gd name="T15" fmla="*/ 43 h 694"/>
                  <a:gd name="T16" fmla="*/ 181 w 212"/>
                  <a:gd name="T17" fmla="*/ 57 h 694"/>
                  <a:gd name="T18" fmla="*/ 92 w 212"/>
                  <a:gd name="T19" fmla="*/ 331 h 694"/>
                  <a:gd name="T20" fmla="*/ 95 w 212"/>
                  <a:gd name="T21" fmla="*/ 53 h 694"/>
                  <a:gd name="T22" fmla="*/ 112 w 212"/>
                  <a:gd name="T23" fmla="*/ 38 h 694"/>
                  <a:gd name="T24" fmla="*/ 137 w 212"/>
                  <a:gd name="T25" fmla="*/ 30 h 694"/>
                  <a:gd name="T26" fmla="*/ 182 w 212"/>
                  <a:gd name="T27" fmla="*/ 362 h 694"/>
                  <a:gd name="T28" fmla="*/ 92 w 212"/>
                  <a:gd name="T29" fmla="*/ 362 h 694"/>
                  <a:gd name="T30" fmla="*/ 113 w 212"/>
                  <a:gd name="T31" fmla="*/ 4 h 694"/>
                  <a:gd name="T32" fmla="*/ 84 w 212"/>
                  <a:gd name="T33" fmla="*/ 22 h 694"/>
                  <a:gd name="T34" fmla="*/ 65 w 212"/>
                  <a:gd name="T35" fmla="*/ 46 h 694"/>
                  <a:gd name="T36" fmla="*/ 36 w 212"/>
                  <a:gd name="T37" fmla="*/ 55 h 694"/>
                  <a:gd name="T38" fmla="*/ 21 w 212"/>
                  <a:gd name="T39" fmla="*/ 67 h 694"/>
                  <a:gd name="T40" fmla="*/ 9 w 212"/>
                  <a:gd name="T41" fmla="*/ 82 h 694"/>
                  <a:gd name="T42" fmla="*/ 2 w 212"/>
                  <a:gd name="T43" fmla="*/ 103 h 694"/>
                  <a:gd name="T44" fmla="*/ 0 w 212"/>
                  <a:gd name="T45" fmla="*/ 394 h 694"/>
                  <a:gd name="T46" fmla="*/ 3 w 212"/>
                  <a:gd name="T47" fmla="*/ 402 h 694"/>
                  <a:gd name="T48" fmla="*/ 10 w 212"/>
                  <a:gd name="T49" fmla="*/ 408 h 694"/>
                  <a:gd name="T50" fmla="*/ 19 w 212"/>
                  <a:gd name="T51" fmla="*/ 409 h 694"/>
                  <a:gd name="T52" fmla="*/ 26 w 212"/>
                  <a:gd name="T53" fmla="*/ 404 h 694"/>
                  <a:gd name="T54" fmla="*/ 30 w 212"/>
                  <a:gd name="T55" fmla="*/ 397 h 694"/>
                  <a:gd name="T56" fmla="*/ 31 w 212"/>
                  <a:gd name="T57" fmla="*/ 111 h 694"/>
                  <a:gd name="T58" fmla="*/ 40 w 212"/>
                  <a:gd name="T59" fmla="*/ 89 h 694"/>
                  <a:gd name="T60" fmla="*/ 55 w 212"/>
                  <a:gd name="T61" fmla="*/ 79 h 694"/>
                  <a:gd name="T62" fmla="*/ 62 w 212"/>
                  <a:gd name="T63" fmla="*/ 626 h 694"/>
                  <a:gd name="T64" fmla="*/ 67 w 212"/>
                  <a:gd name="T65" fmla="*/ 647 h 694"/>
                  <a:gd name="T66" fmla="*/ 79 w 212"/>
                  <a:gd name="T67" fmla="*/ 666 h 694"/>
                  <a:gd name="T68" fmla="*/ 95 w 212"/>
                  <a:gd name="T69" fmla="*/ 681 h 694"/>
                  <a:gd name="T70" fmla="*/ 114 w 212"/>
                  <a:gd name="T71" fmla="*/ 690 h 694"/>
                  <a:gd name="T72" fmla="*/ 137 w 212"/>
                  <a:gd name="T73" fmla="*/ 694 h 694"/>
                  <a:gd name="T74" fmla="*/ 157 w 212"/>
                  <a:gd name="T75" fmla="*/ 690 h 694"/>
                  <a:gd name="T76" fmla="*/ 177 w 212"/>
                  <a:gd name="T77" fmla="*/ 680 h 694"/>
                  <a:gd name="T78" fmla="*/ 193 w 212"/>
                  <a:gd name="T79" fmla="*/ 663 h 694"/>
                  <a:gd name="T80" fmla="*/ 206 w 212"/>
                  <a:gd name="T81" fmla="*/ 641 h 694"/>
                  <a:gd name="T82" fmla="*/ 211 w 212"/>
                  <a:gd name="T83" fmla="*/ 613 h 694"/>
                  <a:gd name="T84" fmla="*/ 211 w 212"/>
                  <a:gd name="T85" fmla="*/ 56 h 694"/>
                  <a:gd name="T86" fmla="*/ 206 w 212"/>
                  <a:gd name="T87" fmla="*/ 41 h 694"/>
                  <a:gd name="T88" fmla="*/ 177 w 212"/>
                  <a:gd name="T89" fmla="*/ 13 h 694"/>
                  <a:gd name="T90" fmla="*/ 151 w 212"/>
                  <a:gd name="T91" fmla="*/ 2 h 694"/>
                  <a:gd name="T92" fmla="*/ 137 w 212"/>
                  <a:gd name="T9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2" h="694">
                    <a:moveTo>
                      <a:pt x="137" y="663"/>
                    </a:moveTo>
                    <a:lnTo>
                      <a:pt x="128" y="662"/>
                    </a:lnTo>
                    <a:lnTo>
                      <a:pt x="120" y="659"/>
                    </a:lnTo>
                    <a:lnTo>
                      <a:pt x="112" y="655"/>
                    </a:lnTo>
                    <a:lnTo>
                      <a:pt x="105" y="650"/>
                    </a:lnTo>
                    <a:lnTo>
                      <a:pt x="99" y="643"/>
                    </a:lnTo>
                    <a:lnTo>
                      <a:pt x="95" y="636"/>
                    </a:lnTo>
                    <a:lnTo>
                      <a:pt x="92" y="627"/>
                    </a:lnTo>
                    <a:lnTo>
                      <a:pt x="92" y="618"/>
                    </a:lnTo>
                    <a:lnTo>
                      <a:pt x="92" y="603"/>
                    </a:lnTo>
                    <a:lnTo>
                      <a:pt x="182" y="603"/>
                    </a:lnTo>
                    <a:lnTo>
                      <a:pt x="181" y="616"/>
                    </a:lnTo>
                    <a:lnTo>
                      <a:pt x="178" y="628"/>
                    </a:lnTo>
                    <a:lnTo>
                      <a:pt x="173" y="639"/>
                    </a:lnTo>
                    <a:lnTo>
                      <a:pt x="167" y="647"/>
                    </a:lnTo>
                    <a:lnTo>
                      <a:pt x="161" y="654"/>
                    </a:lnTo>
                    <a:lnTo>
                      <a:pt x="153" y="659"/>
                    </a:lnTo>
                    <a:lnTo>
                      <a:pt x="144" y="662"/>
                    </a:lnTo>
                    <a:lnTo>
                      <a:pt x="137" y="663"/>
                    </a:lnTo>
                    <a:close/>
                    <a:moveTo>
                      <a:pt x="137" y="30"/>
                    </a:moveTo>
                    <a:lnTo>
                      <a:pt x="145" y="31"/>
                    </a:lnTo>
                    <a:lnTo>
                      <a:pt x="153" y="34"/>
                    </a:lnTo>
                    <a:lnTo>
                      <a:pt x="161" y="38"/>
                    </a:lnTo>
                    <a:lnTo>
                      <a:pt x="168" y="43"/>
                    </a:lnTo>
                    <a:lnTo>
                      <a:pt x="173" y="47"/>
                    </a:lnTo>
                    <a:lnTo>
                      <a:pt x="178" y="53"/>
                    </a:lnTo>
                    <a:lnTo>
                      <a:pt x="181" y="57"/>
                    </a:lnTo>
                    <a:lnTo>
                      <a:pt x="182" y="60"/>
                    </a:lnTo>
                    <a:lnTo>
                      <a:pt x="182" y="331"/>
                    </a:lnTo>
                    <a:lnTo>
                      <a:pt x="92" y="331"/>
                    </a:lnTo>
                    <a:lnTo>
                      <a:pt x="92" y="60"/>
                    </a:lnTo>
                    <a:lnTo>
                      <a:pt x="93" y="57"/>
                    </a:lnTo>
                    <a:lnTo>
                      <a:pt x="95" y="53"/>
                    </a:lnTo>
                    <a:lnTo>
                      <a:pt x="99" y="48"/>
                    </a:lnTo>
                    <a:lnTo>
                      <a:pt x="106" y="43"/>
                    </a:lnTo>
                    <a:lnTo>
                      <a:pt x="112" y="38"/>
                    </a:lnTo>
                    <a:lnTo>
                      <a:pt x="120" y="34"/>
                    </a:lnTo>
                    <a:lnTo>
                      <a:pt x="127" y="31"/>
                    </a:lnTo>
                    <a:lnTo>
                      <a:pt x="137" y="30"/>
                    </a:lnTo>
                    <a:lnTo>
                      <a:pt x="137" y="30"/>
                    </a:lnTo>
                    <a:close/>
                    <a:moveTo>
                      <a:pt x="92" y="362"/>
                    </a:moveTo>
                    <a:lnTo>
                      <a:pt x="182" y="362"/>
                    </a:lnTo>
                    <a:lnTo>
                      <a:pt x="182" y="573"/>
                    </a:lnTo>
                    <a:lnTo>
                      <a:pt x="92" y="573"/>
                    </a:lnTo>
                    <a:lnTo>
                      <a:pt x="92" y="362"/>
                    </a:lnTo>
                    <a:close/>
                    <a:moveTo>
                      <a:pt x="137" y="0"/>
                    </a:moveTo>
                    <a:lnTo>
                      <a:pt x="125" y="1"/>
                    </a:lnTo>
                    <a:lnTo>
                      <a:pt x="113" y="4"/>
                    </a:lnTo>
                    <a:lnTo>
                      <a:pt x="102" y="9"/>
                    </a:lnTo>
                    <a:lnTo>
                      <a:pt x="93" y="15"/>
                    </a:lnTo>
                    <a:lnTo>
                      <a:pt x="84" y="22"/>
                    </a:lnTo>
                    <a:lnTo>
                      <a:pt x="76" y="29"/>
                    </a:lnTo>
                    <a:lnTo>
                      <a:pt x="69" y="38"/>
                    </a:lnTo>
                    <a:lnTo>
                      <a:pt x="65" y="46"/>
                    </a:lnTo>
                    <a:lnTo>
                      <a:pt x="53" y="48"/>
                    </a:lnTo>
                    <a:lnTo>
                      <a:pt x="41" y="53"/>
                    </a:lnTo>
                    <a:lnTo>
                      <a:pt x="36" y="55"/>
                    </a:lnTo>
                    <a:lnTo>
                      <a:pt x="30" y="58"/>
                    </a:lnTo>
                    <a:lnTo>
                      <a:pt x="25" y="62"/>
                    </a:lnTo>
                    <a:lnTo>
                      <a:pt x="21" y="67"/>
                    </a:lnTo>
                    <a:lnTo>
                      <a:pt x="16" y="71"/>
                    </a:lnTo>
                    <a:lnTo>
                      <a:pt x="12" y="76"/>
                    </a:lnTo>
                    <a:lnTo>
                      <a:pt x="9" y="82"/>
                    </a:lnTo>
                    <a:lnTo>
                      <a:pt x="6" y="88"/>
                    </a:lnTo>
                    <a:lnTo>
                      <a:pt x="3" y="96"/>
                    </a:lnTo>
                    <a:lnTo>
                      <a:pt x="2" y="103"/>
                    </a:lnTo>
                    <a:lnTo>
                      <a:pt x="1" y="112"/>
                    </a:lnTo>
                    <a:lnTo>
                      <a:pt x="0" y="120"/>
                    </a:lnTo>
                    <a:lnTo>
                      <a:pt x="0" y="394"/>
                    </a:lnTo>
                    <a:lnTo>
                      <a:pt x="1" y="397"/>
                    </a:lnTo>
                    <a:lnTo>
                      <a:pt x="2" y="399"/>
                    </a:lnTo>
                    <a:lnTo>
                      <a:pt x="3" y="402"/>
                    </a:lnTo>
                    <a:lnTo>
                      <a:pt x="6" y="404"/>
                    </a:lnTo>
                    <a:lnTo>
                      <a:pt x="8" y="406"/>
                    </a:lnTo>
                    <a:lnTo>
                      <a:pt x="10" y="408"/>
                    </a:lnTo>
                    <a:lnTo>
                      <a:pt x="13" y="409"/>
                    </a:lnTo>
                    <a:lnTo>
                      <a:pt x="15" y="409"/>
                    </a:lnTo>
                    <a:lnTo>
                      <a:pt x="19" y="409"/>
                    </a:lnTo>
                    <a:lnTo>
                      <a:pt x="22" y="408"/>
                    </a:lnTo>
                    <a:lnTo>
                      <a:pt x="24" y="406"/>
                    </a:lnTo>
                    <a:lnTo>
                      <a:pt x="26" y="404"/>
                    </a:lnTo>
                    <a:lnTo>
                      <a:pt x="28" y="402"/>
                    </a:lnTo>
                    <a:lnTo>
                      <a:pt x="29" y="399"/>
                    </a:lnTo>
                    <a:lnTo>
                      <a:pt x="30" y="397"/>
                    </a:lnTo>
                    <a:lnTo>
                      <a:pt x="30" y="394"/>
                    </a:lnTo>
                    <a:lnTo>
                      <a:pt x="30" y="120"/>
                    </a:lnTo>
                    <a:lnTo>
                      <a:pt x="31" y="111"/>
                    </a:lnTo>
                    <a:lnTo>
                      <a:pt x="34" y="102"/>
                    </a:lnTo>
                    <a:lnTo>
                      <a:pt x="36" y="96"/>
                    </a:lnTo>
                    <a:lnTo>
                      <a:pt x="40" y="89"/>
                    </a:lnTo>
                    <a:lnTo>
                      <a:pt x="44" y="85"/>
                    </a:lnTo>
                    <a:lnTo>
                      <a:pt x="50" y="82"/>
                    </a:lnTo>
                    <a:lnTo>
                      <a:pt x="55" y="79"/>
                    </a:lnTo>
                    <a:lnTo>
                      <a:pt x="62" y="77"/>
                    </a:lnTo>
                    <a:lnTo>
                      <a:pt x="62" y="618"/>
                    </a:lnTo>
                    <a:lnTo>
                      <a:pt x="62" y="626"/>
                    </a:lnTo>
                    <a:lnTo>
                      <a:pt x="63" y="633"/>
                    </a:lnTo>
                    <a:lnTo>
                      <a:pt x="65" y="640"/>
                    </a:lnTo>
                    <a:lnTo>
                      <a:pt x="67" y="647"/>
                    </a:lnTo>
                    <a:lnTo>
                      <a:pt x="70" y="654"/>
                    </a:lnTo>
                    <a:lnTo>
                      <a:pt x="74" y="660"/>
                    </a:lnTo>
                    <a:lnTo>
                      <a:pt x="79" y="666"/>
                    </a:lnTo>
                    <a:lnTo>
                      <a:pt x="84" y="671"/>
                    </a:lnTo>
                    <a:lnTo>
                      <a:pt x="90" y="676"/>
                    </a:lnTo>
                    <a:lnTo>
                      <a:pt x="95" y="681"/>
                    </a:lnTo>
                    <a:lnTo>
                      <a:pt x="101" y="684"/>
                    </a:lnTo>
                    <a:lnTo>
                      <a:pt x="108" y="687"/>
                    </a:lnTo>
                    <a:lnTo>
                      <a:pt x="114" y="690"/>
                    </a:lnTo>
                    <a:lnTo>
                      <a:pt x="122" y="693"/>
                    </a:lnTo>
                    <a:lnTo>
                      <a:pt x="129" y="694"/>
                    </a:lnTo>
                    <a:lnTo>
                      <a:pt x="137" y="694"/>
                    </a:lnTo>
                    <a:lnTo>
                      <a:pt x="143" y="694"/>
                    </a:lnTo>
                    <a:lnTo>
                      <a:pt x="150" y="693"/>
                    </a:lnTo>
                    <a:lnTo>
                      <a:pt x="157" y="690"/>
                    </a:lnTo>
                    <a:lnTo>
                      <a:pt x="164" y="687"/>
                    </a:lnTo>
                    <a:lnTo>
                      <a:pt x="170" y="684"/>
                    </a:lnTo>
                    <a:lnTo>
                      <a:pt x="177" y="680"/>
                    </a:lnTo>
                    <a:lnTo>
                      <a:pt x="182" y="675"/>
                    </a:lnTo>
                    <a:lnTo>
                      <a:pt x="187" y="669"/>
                    </a:lnTo>
                    <a:lnTo>
                      <a:pt x="193" y="663"/>
                    </a:lnTo>
                    <a:lnTo>
                      <a:pt x="197" y="656"/>
                    </a:lnTo>
                    <a:lnTo>
                      <a:pt x="201" y="648"/>
                    </a:lnTo>
                    <a:lnTo>
                      <a:pt x="206" y="641"/>
                    </a:lnTo>
                    <a:lnTo>
                      <a:pt x="208" y="632"/>
                    </a:lnTo>
                    <a:lnTo>
                      <a:pt x="210" y="623"/>
                    </a:lnTo>
                    <a:lnTo>
                      <a:pt x="211" y="613"/>
                    </a:lnTo>
                    <a:lnTo>
                      <a:pt x="212" y="603"/>
                    </a:lnTo>
                    <a:lnTo>
                      <a:pt x="212" y="60"/>
                    </a:lnTo>
                    <a:lnTo>
                      <a:pt x="211" y="56"/>
                    </a:lnTo>
                    <a:lnTo>
                      <a:pt x="210" y="51"/>
                    </a:lnTo>
                    <a:lnTo>
                      <a:pt x="208" y="45"/>
                    </a:lnTo>
                    <a:lnTo>
                      <a:pt x="206" y="41"/>
                    </a:lnTo>
                    <a:lnTo>
                      <a:pt x="198" y="30"/>
                    </a:lnTo>
                    <a:lnTo>
                      <a:pt x="188" y="20"/>
                    </a:lnTo>
                    <a:lnTo>
                      <a:pt x="177" y="13"/>
                    </a:lnTo>
                    <a:lnTo>
                      <a:pt x="164" y="6"/>
                    </a:lnTo>
                    <a:lnTo>
                      <a:pt x="157" y="3"/>
                    </a:lnTo>
                    <a:lnTo>
                      <a:pt x="151" y="2"/>
                    </a:lnTo>
                    <a:lnTo>
                      <a:pt x="143" y="1"/>
                    </a:lnTo>
                    <a:lnTo>
                      <a:pt x="137" y="0"/>
                    </a:lnTo>
                    <a:lnTo>
                      <a:pt x="1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grpSp>
      <p:sp>
        <p:nvSpPr>
          <p:cNvPr id="208" name="Oval 12">
            <a:extLst>
              <a:ext uri="{FF2B5EF4-FFF2-40B4-BE49-F238E27FC236}">
                <a16:creationId xmlns:a16="http://schemas.microsoft.com/office/drawing/2014/main" id="{3BDE8BFC-74CF-CE49-834F-DAC22F329611}"/>
              </a:ext>
            </a:extLst>
          </p:cNvPr>
          <p:cNvSpPr>
            <a:spLocks noChangeArrowheads="1"/>
          </p:cNvSpPr>
          <p:nvPr/>
        </p:nvSpPr>
        <p:spPr bwMode="auto">
          <a:xfrm>
            <a:off x="675531" y="906628"/>
            <a:ext cx="529292" cy="535579"/>
          </a:xfrm>
          <a:prstGeom prst="ellipse">
            <a:avLst/>
          </a:prstGeom>
          <a:solidFill>
            <a:srgbClr val="E2583D"/>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209" name="Oval 11">
            <a:extLst>
              <a:ext uri="{FF2B5EF4-FFF2-40B4-BE49-F238E27FC236}">
                <a16:creationId xmlns:a16="http://schemas.microsoft.com/office/drawing/2014/main" id="{1219849B-D24B-634E-A765-BB47F7D1621E}"/>
              </a:ext>
            </a:extLst>
          </p:cNvPr>
          <p:cNvSpPr>
            <a:spLocks noChangeArrowheads="1"/>
          </p:cNvSpPr>
          <p:nvPr/>
        </p:nvSpPr>
        <p:spPr bwMode="auto">
          <a:xfrm>
            <a:off x="742406" y="969926"/>
            <a:ext cx="393791" cy="398987"/>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grpSp>
        <p:nvGrpSpPr>
          <p:cNvPr id="210" name="Group 209">
            <a:extLst>
              <a:ext uri="{FF2B5EF4-FFF2-40B4-BE49-F238E27FC236}">
                <a16:creationId xmlns:a16="http://schemas.microsoft.com/office/drawing/2014/main" id="{5C23D7B0-303B-0C45-9BF5-1D21EAB91E7E}"/>
              </a:ext>
            </a:extLst>
          </p:cNvPr>
          <p:cNvGrpSpPr/>
          <p:nvPr/>
        </p:nvGrpSpPr>
        <p:grpSpPr>
          <a:xfrm>
            <a:off x="840631" y="1083464"/>
            <a:ext cx="194770" cy="162487"/>
            <a:chOff x="11037888" y="817563"/>
            <a:chExt cx="287338" cy="239712"/>
          </a:xfrm>
          <a:solidFill>
            <a:srgbClr val="FF0000"/>
          </a:solidFill>
        </p:grpSpPr>
        <p:sp>
          <p:nvSpPr>
            <p:cNvPr id="211" name="Freeform 294">
              <a:extLst>
                <a:ext uri="{FF2B5EF4-FFF2-40B4-BE49-F238E27FC236}">
                  <a16:creationId xmlns:a16="http://schemas.microsoft.com/office/drawing/2014/main" id="{EE17D7FA-C0E6-D54A-B134-F6409C8D5D66}"/>
                </a:ext>
              </a:extLst>
            </p:cNvPr>
            <p:cNvSpPr>
              <a:spLocks noEditPoints="1"/>
            </p:cNvSpPr>
            <p:nvPr/>
          </p:nvSpPr>
          <p:spPr bwMode="auto">
            <a:xfrm>
              <a:off x="11037888" y="817563"/>
              <a:ext cx="287338" cy="239712"/>
            </a:xfrm>
            <a:custGeom>
              <a:avLst/>
              <a:gdLst>
                <a:gd name="T0" fmla="*/ 752 w 903"/>
                <a:gd name="T1" fmla="*/ 722 h 753"/>
                <a:gd name="T2" fmla="*/ 752 w 903"/>
                <a:gd name="T3" fmla="*/ 374 h 753"/>
                <a:gd name="T4" fmla="*/ 750 w 903"/>
                <a:gd name="T5" fmla="*/ 368 h 753"/>
                <a:gd name="T6" fmla="*/ 745 w 903"/>
                <a:gd name="T7" fmla="*/ 364 h 753"/>
                <a:gd name="T8" fmla="*/ 740 w 903"/>
                <a:gd name="T9" fmla="*/ 362 h 753"/>
                <a:gd name="T10" fmla="*/ 165 w 903"/>
                <a:gd name="T11" fmla="*/ 361 h 753"/>
                <a:gd name="T12" fmla="*/ 160 w 903"/>
                <a:gd name="T13" fmla="*/ 363 h 753"/>
                <a:gd name="T14" fmla="*/ 154 w 903"/>
                <a:gd name="T15" fmla="*/ 366 h 753"/>
                <a:gd name="T16" fmla="*/ 151 w 903"/>
                <a:gd name="T17" fmla="*/ 371 h 753"/>
                <a:gd name="T18" fmla="*/ 150 w 903"/>
                <a:gd name="T19" fmla="*/ 377 h 753"/>
                <a:gd name="T20" fmla="*/ 90 w 903"/>
                <a:gd name="T21" fmla="*/ 722 h 753"/>
                <a:gd name="T22" fmla="*/ 813 w 903"/>
                <a:gd name="T23" fmla="*/ 301 h 753"/>
                <a:gd name="T24" fmla="*/ 180 w 903"/>
                <a:gd name="T25" fmla="*/ 722 h 753"/>
                <a:gd name="T26" fmla="*/ 722 w 903"/>
                <a:gd name="T27" fmla="*/ 391 h 753"/>
                <a:gd name="T28" fmla="*/ 180 w 903"/>
                <a:gd name="T29" fmla="*/ 722 h 753"/>
                <a:gd name="T30" fmla="*/ 451 w 903"/>
                <a:gd name="T31" fmla="*/ 32 h 753"/>
                <a:gd name="T32" fmla="*/ 873 w 903"/>
                <a:gd name="T33" fmla="*/ 271 h 753"/>
                <a:gd name="T34" fmla="*/ 75 w 903"/>
                <a:gd name="T35" fmla="*/ 271 h 753"/>
                <a:gd name="T36" fmla="*/ 30 w 903"/>
                <a:gd name="T37" fmla="*/ 220 h 753"/>
                <a:gd name="T38" fmla="*/ 891 w 903"/>
                <a:gd name="T39" fmla="*/ 301 h 753"/>
                <a:gd name="T40" fmla="*/ 896 w 903"/>
                <a:gd name="T41" fmla="*/ 299 h 753"/>
                <a:gd name="T42" fmla="*/ 900 w 903"/>
                <a:gd name="T43" fmla="*/ 294 h 753"/>
                <a:gd name="T44" fmla="*/ 902 w 903"/>
                <a:gd name="T45" fmla="*/ 289 h 753"/>
                <a:gd name="T46" fmla="*/ 903 w 903"/>
                <a:gd name="T47" fmla="*/ 211 h 753"/>
                <a:gd name="T48" fmla="*/ 901 w 903"/>
                <a:gd name="T49" fmla="*/ 202 h 753"/>
                <a:gd name="T50" fmla="*/ 894 w 903"/>
                <a:gd name="T51" fmla="*/ 197 h 753"/>
                <a:gd name="T52" fmla="*/ 455 w 903"/>
                <a:gd name="T53" fmla="*/ 0 h 753"/>
                <a:gd name="T54" fmla="*/ 448 w 903"/>
                <a:gd name="T55" fmla="*/ 0 h 753"/>
                <a:gd name="T56" fmla="*/ 8 w 903"/>
                <a:gd name="T57" fmla="*/ 197 h 753"/>
                <a:gd name="T58" fmla="*/ 2 w 903"/>
                <a:gd name="T59" fmla="*/ 202 h 753"/>
                <a:gd name="T60" fmla="*/ 0 w 903"/>
                <a:gd name="T61" fmla="*/ 211 h 753"/>
                <a:gd name="T62" fmla="*/ 0 w 903"/>
                <a:gd name="T63" fmla="*/ 289 h 753"/>
                <a:gd name="T64" fmla="*/ 2 w 903"/>
                <a:gd name="T65" fmla="*/ 294 h 753"/>
                <a:gd name="T66" fmla="*/ 6 w 903"/>
                <a:gd name="T67" fmla="*/ 299 h 753"/>
                <a:gd name="T68" fmla="*/ 12 w 903"/>
                <a:gd name="T69" fmla="*/ 301 h 753"/>
                <a:gd name="T70" fmla="*/ 60 w 903"/>
                <a:gd name="T71" fmla="*/ 301 h 753"/>
                <a:gd name="T72" fmla="*/ 15 w 903"/>
                <a:gd name="T73" fmla="*/ 722 h 753"/>
                <a:gd name="T74" fmla="*/ 8 w 903"/>
                <a:gd name="T75" fmla="*/ 724 h 753"/>
                <a:gd name="T76" fmla="*/ 4 w 903"/>
                <a:gd name="T77" fmla="*/ 727 h 753"/>
                <a:gd name="T78" fmla="*/ 1 w 903"/>
                <a:gd name="T79" fmla="*/ 732 h 753"/>
                <a:gd name="T80" fmla="*/ 0 w 903"/>
                <a:gd name="T81" fmla="*/ 738 h 753"/>
                <a:gd name="T82" fmla="*/ 1 w 903"/>
                <a:gd name="T83" fmla="*/ 744 h 753"/>
                <a:gd name="T84" fmla="*/ 4 w 903"/>
                <a:gd name="T85" fmla="*/ 748 h 753"/>
                <a:gd name="T86" fmla="*/ 8 w 903"/>
                <a:gd name="T87" fmla="*/ 751 h 753"/>
                <a:gd name="T88" fmla="*/ 15 w 903"/>
                <a:gd name="T89" fmla="*/ 753 h 753"/>
                <a:gd name="T90" fmla="*/ 165 w 903"/>
                <a:gd name="T91" fmla="*/ 753 h 753"/>
                <a:gd name="T92" fmla="*/ 828 w 903"/>
                <a:gd name="T93" fmla="*/ 753 h 753"/>
                <a:gd name="T94" fmla="*/ 891 w 903"/>
                <a:gd name="T95" fmla="*/ 753 h 753"/>
                <a:gd name="T96" fmla="*/ 896 w 903"/>
                <a:gd name="T97" fmla="*/ 750 h 753"/>
                <a:gd name="T98" fmla="*/ 900 w 903"/>
                <a:gd name="T99" fmla="*/ 746 h 753"/>
                <a:gd name="T100" fmla="*/ 902 w 903"/>
                <a:gd name="T101" fmla="*/ 741 h 753"/>
                <a:gd name="T102" fmla="*/ 903 w 903"/>
                <a:gd name="T103" fmla="*/ 735 h 753"/>
                <a:gd name="T104" fmla="*/ 900 w 903"/>
                <a:gd name="T105" fmla="*/ 730 h 753"/>
                <a:gd name="T106" fmla="*/ 896 w 903"/>
                <a:gd name="T107" fmla="*/ 726 h 753"/>
                <a:gd name="T108" fmla="*/ 891 w 903"/>
                <a:gd name="T109" fmla="*/ 724 h 753"/>
                <a:gd name="T110" fmla="*/ 843 w 903"/>
                <a:gd name="T111" fmla="*/ 722 h 753"/>
                <a:gd name="T112" fmla="*/ 888 w 903"/>
                <a:gd name="T113" fmla="*/ 30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753">
                  <a:moveTo>
                    <a:pt x="813" y="722"/>
                  </a:moveTo>
                  <a:lnTo>
                    <a:pt x="752" y="722"/>
                  </a:lnTo>
                  <a:lnTo>
                    <a:pt x="752" y="376"/>
                  </a:lnTo>
                  <a:lnTo>
                    <a:pt x="752" y="374"/>
                  </a:lnTo>
                  <a:lnTo>
                    <a:pt x="751" y="371"/>
                  </a:lnTo>
                  <a:lnTo>
                    <a:pt x="750" y="368"/>
                  </a:lnTo>
                  <a:lnTo>
                    <a:pt x="747" y="366"/>
                  </a:lnTo>
                  <a:lnTo>
                    <a:pt x="745" y="364"/>
                  </a:lnTo>
                  <a:lnTo>
                    <a:pt x="743" y="363"/>
                  </a:lnTo>
                  <a:lnTo>
                    <a:pt x="740" y="362"/>
                  </a:lnTo>
                  <a:lnTo>
                    <a:pt x="737" y="361"/>
                  </a:lnTo>
                  <a:lnTo>
                    <a:pt x="165" y="361"/>
                  </a:lnTo>
                  <a:lnTo>
                    <a:pt x="162" y="362"/>
                  </a:lnTo>
                  <a:lnTo>
                    <a:pt x="160" y="363"/>
                  </a:lnTo>
                  <a:lnTo>
                    <a:pt x="156" y="364"/>
                  </a:lnTo>
                  <a:lnTo>
                    <a:pt x="154" y="366"/>
                  </a:lnTo>
                  <a:lnTo>
                    <a:pt x="152" y="368"/>
                  </a:lnTo>
                  <a:lnTo>
                    <a:pt x="151" y="371"/>
                  </a:lnTo>
                  <a:lnTo>
                    <a:pt x="150" y="374"/>
                  </a:lnTo>
                  <a:lnTo>
                    <a:pt x="150" y="377"/>
                  </a:lnTo>
                  <a:lnTo>
                    <a:pt x="150" y="722"/>
                  </a:lnTo>
                  <a:lnTo>
                    <a:pt x="90" y="722"/>
                  </a:lnTo>
                  <a:lnTo>
                    <a:pt x="90" y="301"/>
                  </a:lnTo>
                  <a:lnTo>
                    <a:pt x="813" y="301"/>
                  </a:lnTo>
                  <a:lnTo>
                    <a:pt x="813" y="722"/>
                  </a:lnTo>
                  <a:close/>
                  <a:moveTo>
                    <a:pt x="180" y="722"/>
                  </a:moveTo>
                  <a:lnTo>
                    <a:pt x="180" y="391"/>
                  </a:lnTo>
                  <a:lnTo>
                    <a:pt x="722" y="391"/>
                  </a:lnTo>
                  <a:lnTo>
                    <a:pt x="722" y="722"/>
                  </a:lnTo>
                  <a:lnTo>
                    <a:pt x="180" y="722"/>
                  </a:lnTo>
                  <a:close/>
                  <a:moveTo>
                    <a:pt x="30" y="220"/>
                  </a:moveTo>
                  <a:lnTo>
                    <a:pt x="451" y="32"/>
                  </a:lnTo>
                  <a:lnTo>
                    <a:pt x="873" y="220"/>
                  </a:lnTo>
                  <a:lnTo>
                    <a:pt x="873" y="271"/>
                  </a:lnTo>
                  <a:lnTo>
                    <a:pt x="828" y="271"/>
                  </a:lnTo>
                  <a:lnTo>
                    <a:pt x="75" y="271"/>
                  </a:lnTo>
                  <a:lnTo>
                    <a:pt x="30" y="271"/>
                  </a:lnTo>
                  <a:lnTo>
                    <a:pt x="30" y="220"/>
                  </a:lnTo>
                  <a:close/>
                  <a:moveTo>
                    <a:pt x="888" y="301"/>
                  </a:moveTo>
                  <a:lnTo>
                    <a:pt x="891" y="301"/>
                  </a:lnTo>
                  <a:lnTo>
                    <a:pt x="893" y="300"/>
                  </a:lnTo>
                  <a:lnTo>
                    <a:pt x="896" y="299"/>
                  </a:lnTo>
                  <a:lnTo>
                    <a:pt x="899" y="297"/>
                  </a:lnTo>
                  <a:lnTo>
                    <a:pt x="900" y="294"/>
                  </a:lnTo>
                  <a:lnTo>
                    <a:pt x="902" y="292"/>
                  </a:lnTo>
                  <a:lnTo>
                    <a:pt x="902" y="289"/>
                  </a:lnTo>
                  <a:lnTo>
                    <a:pt x="903" y="286"/>
                  </a:lnTo>
                  <a:lnTo>
                    <a:pt x="903" y="211"/>
                  </a:lnTo>
                  <a:lnTo>
                    <a:pt x="902" y="206"/>
                  </a:lnTo>
                  <a:lnTo>
                    <a:pt x="901" y="202"/>
                  </a:lnTo>
                  <a:lnTo>
                    <a:pt x="898" y="199"/>
                  </a:lnTo>
                  <a:lnTo>
                    <a:pt x="894" y="197"/>
                  </a:lnTo>
                  <a:lnTo>
                    <a:pt x="458" y="1"/>
                  </a:lnTo>
                  <a:lnTo>
                    <a:pt x="455" y="0"/>
                  </a:lnTo>
                  <a:lnTo>
                    <a:pt x="451" y="0"/>
                  </a:lnTo>
                  <a:lnTo>
                    <a:pt x="448" y="0"/>
                  </a:lnTo>
                  <a:lnTo>
                    <a:pt x="445" y="1"/>
                  </a:lnTo>
                  <a:lnTo>
                    <a:pt x="8" y="197"/>
                  </a:lnTo>
                  <a:lnTo>
                    <a:pt x="5" y="199"/>
                  </a:lnTo>
                  <a:lnTo>
                    <a:pt x="2" y="202"/>
                  </a:lnTo>
                  <a:lnTo>
                    <a:pt x="0" y="206"/>
                  </a:lnTo>
                  <a:lnTo>
                    <a:pt x="0" y="211"/>
                  </a:lnTo>
                  <a:lnTo>
                    <a:pt x="0" y="286"/>
                  </a:lnTo>
                  <a:lnTo>
                    <a:pt x="0" y="289"/>
                  </a:lnTo>
                  <a:lnTo>
                    <a:pt x="1" y="292"/>
                  </a:lnTo>
                  <a:lnTo>
                    <a:pt x="2" y="294"/>
                  </a:lnTo>
                  <a:lnTo>
                    <a:pt x="4" y="297"/>
                  </a:lnTo>
                  <a:lnTo>
                    <a:pt x="6" y="299"/>
                  </a:lnTo>
                  <a:lnTo>
                    <a:pt x="8" y="300"/>
                  </a:lnTo>
                  <a:lnTo>
                    <a:pt x="12" y="301"/>
                  </a:lnTo>
                  <a:lnTo>
                    <a:pt x="15" y="301"/>
                  </a:lnTo>
                  <a:lnTo>
                    <a:pt x="60" y="301"/>
                  </a:lnTo>
                  <a:lnTo>
                    <a:pt x="60" y="722"/>
                  </a:lnTo>
                  <a:lnTo>
                    <a:pt x="15" y="722"/>
                  </a:lnTo>
                  <a:lnTo>
                    <a:pt x="12" y="724"/>
                  </a:lnTo>
                  <a:lnTo>
                    <a:pt x="8" y="724"/>
                  </a:lnTo>
                  <a:lnTo>
                    <a:pt x="6" y="726"/>
                  </a:lnTo>
                  <a:lnTo>
                    <a:pt x="4" y="727"/>
                  </a:lnTo>
                  <a:lnTo>
                    <a:pt x="2" y="730"/>
                  </a:lnTo>
                  <a:lnTo>
                    <a:pt x="1" y="732"/>
                  </a:lnTo>
                  <a:lnTo>
                    <a:pt x="0" y="735"/>
                  </a:lnTo>
                  <a:lnTo>
                    <a:pt x="0" y="738"/>
                  </a:lnTo>
                  <a:lnTo>
                    <a:pt x="0" y="741"/>
                  </a:lnTo>
                  <a:lnTo>
                    <a:pt x="1" y="744"/>
                  </a:lnTo>
                  <a:lnTo>
                    <a:pt x="2" y="746"/>
                  </a:lnTo>
                  <a:lnTo>
                    <a:pt x="4" y="748"/>
                  </a:lnTo>
                  <a:lnTo>
                    <a:pt x="6" y="750"/>
                  </a:lnTo>
                  <a:lnTo>
                    <a:pt x="8" y="751"/>
                  </a:lnTo>
                  <a:lnTo>
                    <a:pt x="12" y="753"/>
                  </a:lnTo>
                  <a:lnTo>
                    <a:pt x="15" y="753"/>
                  </a:lnTo>
                  <a:lnTo>
                    <a:pt x="75" y="753"/>
                  </a:lnTo>
                  <a:lnTo>
                    <a:pt x="165" y="753"/>
                  </a:lnTo>
                  <a:lnTo>
                    <a:pt x="737" y="753"/>
                  </a:lnTo>
                  <a:lnTo>
                    <a:pt x="828" y="753"/>
                  </a:lnTo>
                  <a:lnTo>
                    <a:pt x="888" y="753"/>
                  </a:lnTo>
                  <a:lnTo>
                    <a:pt x="891" y="753"/>
                  </a:lnTo>
                  <a:lnTo>
                    <a:pt x="893" y="751"/>
                  </a:lnTo>
                  <a:lnTo>
                    <a:pt x="896" y="750"/>
                  </a:lnTo>
                  <a:lnTo>
                    <a:pt x="899" y="748"/>
                  </a:lnTo>
                  <a:lnTo>
                    <a:pt x="900" y="746"/>
                  </a:lnTo>
                  <a:lnTo>
                    <a:pt x="902" y="744"/>
                  </a:lnTo>
                  <a:lnTo>
                    <a:pt x="902" y="741"/>
                  </a:lnTo>
                  <a:lnTo>
                    <a:pt x="903" y="738"/>
                  </a:lnTo>
                  <a:lnTo>
                    <a:pt x="903" y="735"/>
                  </a:lnTo>
                  <a:lnTo>
                    <a:pt x="902" y="732"/>
                  </a:lnTo>
                  <a:lnTo>
                    <a:pt x="900" y="730"/>
                  </a:lnTo>
                  <a:lnTo>
                    <a:pt x="899" y="727"/>
                  </a:lnTo>
                  <a:lnTo>
                    <a:pt x="896" y="726"/>
                  </a:lnTo>
                  <a:lnTo>
                    <a:pt x="893" y="724"/>
                  </a:lnTo>
                  <a:lnTo>
                    <a:pt x="891" y="724"/>
                  </a:lnTo>
                  <a:lnTo>
                    <a:pt x="888" y="722"/>
                  </a:lnTo>
                  <a:lnTo>
                    <a:pt x="843" y="722"/>
                  </a:lnTo>
                  <a:lnTo>
                    <a:pt x="843" y="301"/>
                  </a:lnTo>
                  <a:lnTo>
                    <a:pt x="888"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12" name="Freeform 295">
              <a:extLst>
                <a:ext uri="{FF2B5EF4-FFF2-40B4-BE49-F238E27FC236}">
                  <a16:creationId xmlns:a16="http://schemas.microsoft.com/office/drawing/2014/main" id="{FF82E996-B978-8845-8270-9017134312F0}"/>
                </a:ext>
              </a:extLst>
            </p:cNvPr>
            <p:cNvSpPr>
              <a:spLocks/>
            </p:cNvSpPr>
            <p:nvPr/>
          </p:nvSpPr>
          <p:spPr bwMode="auto">
            <a:xfrm>
              <a:off x="11114088" y="962025"/>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2 h 30"/>
                <a:gd name="T10" fmla="*/ 4 w 422"/>
                <a:gd name="T11" fmla="*/ 4 h 30"/>
                <a:gd name="T12" fmla="*/ 3 w 422"/>
                <a:gd name="T13" fmla="*/ 7 h 30"/>
                <a:gd name="T14" fmla="*/ 1 w 422"/>
                <a:gd name="T15" fmla="*/ 9 h 30"/>
                <a:gd name="T16" fmla="*/ 1 w 422"/>
                <a:gd name="T17" fmla="*/ 12 h 30"/>
                <a:gd name="T18" fmla="*/ 0 w 422"/>
                <a:gd name="T19" fmla="*/ 15 h 30"/>
                <a:gd name="T20" fmla="*/ 1 w 422"/>
                <a:gd name="T21" fmla="*/ 18 h 30"/>
                <a:gd name="T22" fmla="*/ 1 w 422"/>
                <a:gd name="T23" fmla="*/ 20 h 30"/>
                <a:gd name="T24" fmla="*/ 3 w 422"/>
                <a:gd name="T25" fmla="*/ 24 h 30"/>
                <a:gd name="T26" fmla="*/ 4 w 422"/>
                <a:gd name="T27" fmla="*/ 26 h 30"/>
                <a:gd name="T28" fmla="*/ 7 w 422"/>
                <a:gd name="T29" fmla="*/ 27 h 30"/>
                <a:gd name="T30" fmla="*/ 10 w 422"/>
                <a:gd name="T31" fmla="*/ 29 h 30"/>
                <a:gd name="T32" fmla="*/ 12 w 422"/>
                <a:gd name="T33" fmla="*/ 29 h 30"/>
                <a:gd name="T34" fmla="*/ 15 w 422"/>
                <a:gd name="T35" fmla="*/ 30 h 30"/>
                <a:gd name="T36" fmla="*/ 407 w 422"/>
                <a:gd name="T37" fmla="*/ 30 h 30"/>
                <a:gd name="T38" fmla="*/ 410 w 422"/>
                <a:gd name="T39" fmla="*/ 29 h 30"/>
                <a:gd name="T40" fmla="*/ 413 w 422"/>
                <a:gd name="T41" fmla="*/ 29 h 30"/>
                <a:gd name="T42" fmla="*/ 415 w 422"/>
                <a:gd name="T43" fmla="*/ 27 h 30"/>
                <a:gd name="T44" fmla="*/ 417 w 422"/>
                <a:gd name="T45" fmla="*/ 26 h 30"/>
                <a:gd name="T46" fmla="*/ 419 w 422"/>
                <a:gd name="T47" fmla="*/ 24 h 30"/>
                <a:gd name="T48" fmla="*/ 421 w 422"/>
                <a:gd name="T49" fmla="*/ 20 h 30"/>
                <a:gd name="T50" fmla="*/ 422 w 422"/>
                <a:gd name="T51" fmla="*/ 18 h 30"/>
                <a:gd name="T52" fmla="*/ 422 w 422"/>
                <a:gd name="T53" fmla="*/ 15 h 30"/>
                <a:gd name="T54" fmla="*/ 422 w 422"/>
                <a:gd name="T55" fmla="*/ 12 h 30"/>
                <a:gd name="T56" fmla="*/ 421 w 422"/>
                <a:gd name="T57" fmla="*/ 9 h 30"/>
                <a:gd name="T58" fmla="*/ 419 w 422"/>
                <a:gd name="T59" fmla="*/ 7 h 30"/>
                <a:gd name="T60" fmla="*/ 417 w 422"/>
                <a:gd name="T61" fmla="*/ 4 h 30"/>
                <a:gd name="T62" fmla="*/ 415 w 422"/>
                <a:gd name="T63" fmla="*/ 2 h 30"/>
                <a:gd name="T64" fmla="*/ 413 w 422"/>
                <a:gd name="T65" fmla="*/ 1 h 30"/>
                <a:gd name="T66" fmla="*/ 410 w 422"/>
                <a:gd name="T67" fmla="*/ 0 h 30"/>
                <a:gd name="T68" fmla="*/ 407 w 42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2" h="30">
                  <a:moveTo>
                    <a:pt x="407" y="0"/>
                  </a:moveTo>
                  <a:lnTo>
                    <a:pt x="15" y="0"/>
                  </a:lnTo>
                  <a:lnTo>
                    <a:pt x="12" y="0"/>
                  </a:lnTo>
                  <a:lnTo>
                    <a:pt x="10" y="1"/>
                  </a:lnTo>
                  <a:lnTo>
                    <a:pt x="7" y="2"/>
                  </a:lnTo>
                  <a:lnTo>
                    <a:pt x="4" y="4"/>
                  </a:lnTo>
                  <a:lnTo>
                    <a:pt x="3" y="7"/>
                  </a:lnTo>
                  <a:lnTo>
                    <a:pt x="1" y="9"/>
                  </a:lnTo>
                  <a:lnTo>
                    <a:pt x="1" y="12"/>
                  </a:lnTo>
                  <a:lnTo>
                    <a:pt x="0" y="15"/>
                  </a:lnTo>
                  <a:lnTo>
                    <a:pt x="1" y="18"/>
                  </a:lnTo>
                  <a:lnTo>
                    <a:pt x="1" y="20"/>
                  </a:lnTo>
                  <a:lnTo>
                    <a:pt x="3" y="24"/>
                  </a:lnTo>
                  <a:lnTo>
                    <a:pt x="4" y="26"/>
                  </a:lnTo>
                  <a:lnTo>
                    <a:pt x="7" y="27"/>
                  </a:lnTo>
                  <a:lnTo>
                    <a:pt x="10" y="29"/>
                  </a:lnTo>
                  <a:lnTo>
                    <a:pt x="12" y="29"/>
                  </a:lnTo>
                  <a:lnTo>
                    <a:pt x="15" y="30"/>
                  </a:lnTo>
                  <a:lnTo>
                    <a:pt x="407" y="30"/>
                  </a:lnTo>
                  <a:lnTo>
                    <a:pt x="410" y="29"/>
                  </a:lnTo>
                  <a:lnTo>
                    <a:pt x="413" y="29"/>
                  </a:lnTo>
                  <a:lnTo>
                    <a:pt x="415" y="27"/>
                  </a:lnTo>
                  <a:lnTo>
                    <a:pt x="417" y="26"/>
                  </a:lnTo>
                  <a:lnTo>
                    <a:pt x="419" y="24"/>
                  </a:lnTo>
                  <a:lnTo>
                    <a:pt x="421" y="20"/>
                  </a:lnTo>
                  <a:lnTo>
                    <a:pt x="422" y="18"/>
                  </a:lnTo>
                  <a:lnTo>
                    <a:pt x="422" y="15"/>
                  </a:lnTo>
                  <a:lnTo>
                    <a:pt x="422" y="12"/>
                  </a:lnTo>
                  <a:lnTo>
                    <a:pt x="421" y="9"/>
                  </a:lnTo>
                  <a:lnTo>
                    <a:pt x="419" y="7"/>
                  </a:lnTo>
                  <a:lnTo>
                    <a:pt x="417" y="4"/>
                  </a:lnTo>
                  <a:lnTo>
                    <a:pt x="415" y="2"/>
                  </a:lnTo>
                  <a:lnTo>
                    <a:pt x="413" y="1"/>
                  </a:lnTo>
                  <a:lnTo>
                    <a:pt x="410"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13" name="Freeform 296">
              <a:extLst>
                <a:ext uri="{FF2B5EF4-FFF2-40B4-BE49-F238E27FC236}">
                  <a16:creationId xmlns:a16="http://schemas.microsoft.com/office/drawing/2014/main" id="{C208D19E-D288-E847-85BA-9A7C3AC5376A}"/>
                </a:ext>
              </a:extLst>
            </p:cNvPr>
            <p:cNvSpPr>
              <a:spLocks/>
            </p:cNvSpPr>
            <p:nvPr/>
          </p:nvSpPr>
          <p:spPr bwMode="auto">
            <a:xfrm>
              <a:off x="11114088" y="990600"/>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2 h 30"/>
                <a:gd name="T10" fmla="*/ 4 w 422"/>
                <a:gd name="T11" fmla="*/ 5 h 30"/>
                <a:gd name="T12" fmla="*/ 3 w 422"/>
                <a:gd name="T13" fmla="*/ 7 h 30"/>
                <a:gd name="T14" fmla="*/ 1 w 422"/>
                <a:gd name="T15" fmla="*/ 9 h 30"/>
                <a:gd name="T16" fmla="*/ 1 w 422"/>
                <a:gd name="T17" fmla="*/ 12 h 30"/>
                <a:gd name="T18" fmla="*/ 0 w 422"/>
                <a:gd name="T19" fmla="*/ 15 h 30"/>
                <a:gd name="T20" fmla="*/ 1 w 422"/>
                <a:gd name="T21" fmla="*/ 18 h 30"/>
                <a:gd name="T22" fmla="*/ 1 w 422"/>
                <a:gd name="T23" fmla="*/ 21 h 30"/>
                <a:gd name="T24" fmla="*/ 3 w 422"/>
                <a:gd name="T25" fmla="*/ 24 h 30"/>
                <a:gd name="T26" fmla="*/ 4 w 422"/>
                <a:gd name="T27" fmla="*/ 26 h 30"/>
                <a:gd name="T28" fmla="*/ 7 w 422"/>
                <a:gd name="T29" fmla="*/ 28 h 30"/>
                <a:gd name="T30" fmla="*/ 10 w 422"/>
                <a:gd name="T31" fmla="*/ 29 h 30"/>
                <a:gd name="T32" fmla="*/ 12 w 422"/>
                <a:gd name="T33" fmla="*/ 30 h 30"/>
                <a:gd name="T34" fmla="*/ 15 w 422"/>
                <a:gd name="T35" fmla="*/ 30 h 30"/>
                <a:gd name="T36" fmla="*/ 407 w 422"/>
                <a:gd name="T37" fmla="*/ 30 h 30"/>
                <a:gd name="T38" fmla="*/ 410 w 422"/>
                <a:gd name="T39" fmla="*/ 30 h 30"/>
                <a:gd name="T40" fmla="*/ 413 w 422"/>
                <a:gd name="T41" fmla="*/ 29 h 30"/>
                <a:gd name="T42" fmla="*/ 415 w 422"/>
                <a:gd name="T43" fmla="*/ 28 h 30"/>
                <a:gd name="T44" fmla="*/ 417 w 422"/>
                <a:gd name="T45" fmla="*/ 26 h 30"/>
                <a:gd name="T46" fmla="*/ 419 w 422"/>
                <a:gd name="T47" fmla="*/ 24 h 30"/>
                <a:gd name="T48" fmla="*/ 421 w 422"/>
                <a:gd name="T49" fmla="*/ 21 h 30"/>
                <a:gd name="T50" fmla="*/ 422 w 422"/>
                <a:gd name="T51" fmla="*/ 18 h 30"/>
                <a:gd name="T52" fmla="*/ 422 w 422"/>
                <a:gd name="T53" fmla="*/ 15 h 30"/>
                <a:gd name="T54" fmla="*/ 422 w 422"/>
                <a:gd name="T55" fmla="*/ 12 h 30"/>
                <a:gd name="T56" fmla="*/ 421 w 422"/>
                <a:gd name="T57" fmla="*/ 9 h 30"/>
                <a:gd name="T58" fmla="*/ 419 w 422"/>
                <a:gd name="T59" fmla="*/ 7 h 30"/>
                <a:gd name="T60" fmla="*/ 417 w 422"/>
                <a:gd name="T61" fmla="*/ 5 h 30"/>
                <a:gd name="T62" fmla="*/ 415 w 422"/>
                <a:gd name="T63" fmla="*/ 2 h 30"/>
                <a:gd name="T64" fmla="*/ 413 w 422"/>
                <a:gd name="T65" fmla="*/ 1 h 30"/>
                <a:gd name="T66" fmla="*/ 410 w 422"/>
                <a:gd name="T67" fmla="*/ 0 h 30"/>
                <a:gd name="T68" fmla="*/ 407 w 42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2" h="30">
                  <a:moveTo>
                    <a:pt x="407" y="0"/>
                  </a:moveTo>
                  <a:lnTo>
                    <a:pt x="15" y="0"/>
                  </a:lnTo>
                  <a:lnTo>
                    <a:pt x="12" y="0"/>
                  </a:lnTo>
                  <a:lnTo>
                    <a:pt x="10" y="1"/>
                  </a:lnTo>
                  <a:lnTo>
                    <a:pt x="7" y="2"/>
                  </a:lnTo>
                  <a:lnTo>
                    <a:pt x="4" y="5"/>
                  </a:lnTo>
                  <a:lnTo>
                    <a:pt x="3" y="7"/>
                  </a:lnTo>
                  <a:lnTo>
                    <a:pt x="1" y="9"/>
                  </a:lnTo>
                  <a:lnTo>
                    <a:pt x="1" y="12"/>
                  </a:lnTo>
                  <a:lnTo>
                    <a:pt x="0" y="15"/>
                  </a:lnTo>
                  <a:lnTo>
                    <a:pt x="1" y="18"/>
                  </a:lnTo>
                  <a:lnTo>
                    <a:pt x="1" y="21"/>
                  </a:lnTo>
                  <a:lnTo>
                    <a:pt x="3" y="24"/>
                  </a:lnTo>
                  <a:lnTo>
                    <a:pt x="4" y="26"/>
                  </a:lnTo>
                  <a:lnTo>
                    <a:pt x="7" y="28"/>
                  </a:lnTo>
                  <a:lnTo>
                    <a:pt x="10" y="29"/>
                  </a:lnTo>
                  <a:lnTo>
                    <a:pt x="12" y="30"/>
                  </a:lnTo>
                  <a:lnTo>
                    <a:pt x="15" y="30"/>
                  </a:lnTo>
                  <a:lnTo>
                    <a:pt x="407" y="30"/>
                  </a:lnTo>
                  <a:lnTo>
                    <a:pt x="410" y="30"/>
                  </a:lnTo>
                  <a:lnTo>
                    <a:pt x="413" y="29"/>
                  </a:lnTo>
                  <a:lnTo>
                    <a:pt x="415" y="28"/>
                  </a:lnTo>
                  <a:lnTo>
                    <a:pt x="417" y="26"/>
                  </a:lnTo>
                  <a:lnTo>
                    <a:pt x="419" y="24"/>
                  </a:lnTo>
                  <a:lnTo>
                    <a:pt x="421" y="21"/>
                  </a:lnTo>
                  <a:lnTo>
                    <a:pt x="422" y="18"/>
                  </a:lnTo>
                  <a:lnTo>
                    <a:pt x="422" y="15"/>
                  </a:lnTo>
                  <a:lnTo>
                    <a:pt x="422" y="12"/>
                  </a:lnTo>
                  <a:lnTo>
                    <a:pt x="421" y="9"/>
                  </a:lnTo>
                  <a:lnTo>
                    <a:pt x="419" y="7"/>
                  </a:lnTo>
                  <a:lnTo>
                    <a:pt x="417" y="5"/>
                  </a:lnTo>
                  <a:lnTo>
                    <a:pt x="415" y="2"/>
                  </a:lnTo>
                  <a:lnTo>
                    <a:pt x="413" y="1"/>
                  </a:lnTo>
                  <a:lnTo>
                    <a:pt x="410"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14" name="Freeform 297">
              <a:extLst>
                <a:ext uri="{FF2B5EF4-FFF2-40B4-BE49-F238E27FC236}">
                  <a16:creationId xmlns:a16="http://schemas.microsoft.com/office/drawing/2014/main" id="{47BE29B5-37BE-C64A-8ED1-66E7E6CFF547}"/>
                </a:ext>
              </a:extLst>
            </p:cNvPr>
            <p:cNvSpPr>
              <a:spLocks/>
            </p:cNvSpPr>
            <p:nvPr/>
          </p:nvSpPr>
          <p:spPr bwMode="auto">
            <a:xfrm>
              <a:off x="11114088" y="1019175"/>
              <a:ext cx="134938" cy="9525"/>
            </a:xfrm>
            <a:custGeom>
              <a:avLst/>
              <a:gdLst>
                <a:gd name="T0" fmla="*/ 407 w 422"/>
                <a:gd name="T1" fmla="*/ 0 h 30"/>
                <a:gd name="T2" fmla="*/ 15 w 422"/>
                <a:gd name="T3" fmla="*/ 0 h 30"/>
                <a:gd name="T4" fmla="*/ 12 w 422"/>
                <a:gd name="T5" fmla="*/ 0 h 30"/>
                <a:gd name="T6" fmla="*/ 10 w 422"/>
                <a:gd name="T7" fmla="*/ 1 h 30"/>
                <a:gd name="T8" fmla="*/ 7 w 422"/>
                <a:gd name="T9" fmla="*/ 3 h 30"/>
                <a:gd name="T10" fmla="*/ 4 w 422"/>
                <a:gd name="T11" fmla="*/ 5 h 30"/>
                <a:gd name="T12" fmla="*/ 3 w 422"/>
                <a:gd name="T13" fmla="*/ 7 h 30"/>
                <a:gd name="T14" fmla="*/ 1 w 422"/>
                <a:gd name="T15" fmla="*/ 10 h 30"/>
                <a:gd name="T16" fmla="*/ 1 w 422"/>
                <a:gd name="T17" fmla="*/ 12 h 30"/>
                <a:gd name="T18" fmla="*/ 0 w 422"/>
                <a:gd name="T19" fmla="*/ 15 h 30"/>
                <a:gd name="T20" fmla="*/ 1 w 422"/>
                <a:gd name="T21" fmla="*/ 19 h 30"/>
                <a:gd name="T22" fmla="*/ 1 w 422"/>
                <a:gd name="T23" fmla="*/ 22 h 30"/>
                <a:gd name="T24" fmla="*/ 3 w 422"/>
                <a:gd name="T25" fmla="*/ 24 h 30"/>
                <a:gd name="T26" fmla="*/ 4 w 422"/>
                <a:gd name="T27" fmla="*/ 26 h 30"/>
                <a:gd name="T28" fmla="*/ 7 w 422"/>
                <a:gd name="T29" fmla="*/ 28 h 30"/>
                <a:gd name="T30" fmla="*/ 10 w 422"/>
                <a:gd name="T31" fmla="*/ 29 h 30"/>
                <a:gd name="T32" fmla="*/ 12 w 422"/>
                <a:gd name="T33" fmla="*/ 30 h 30"/>
                <a:gd name="T34" fmla="*/ 15 w 422"/>
                <a:gd name="T35" fmla="*/ 30 h 30"/>
                <a:gd name="T36" fmla="*/ 407 w 422"/>
                <a:gd name="T37" fmla="*/ 30 h 30"/>
                <a:gd name="T38" fmla="*/ 410 w 422"/>
                <a:gd name="T39" fmla="*/ 30 h 30"/>
                <a:gd name="T40" fmla="*/ 413 w 422"/>
                <a:gd name="T41" fmla="*/ 29 h 30"/>
                <a:gd name="T42" fmla="*/ 415 w 422"/>
                <a:gd name="T43" fmla="*/ 28 h 30"/>
                <a:gd name="T44" fmla="*/ 417 w 422"/>
                <a:gd name="T45" fmla="*/ 26 h 30"/>
                <a:gd name="T46" fmla="*/ 419 w 422"/>
                <a:gd name="T47" fmla="*/ 24 h 30"/>
                <a:gd name="T48" fmla="*/ 421 w 422"/>
                <a:gd name="T49" fmla="*/ 22 h 30"/>
                <a:gd name="T50" fmla="*/ 422 w 422"/>
                <a:gd name="T51" fmla="*/ 19 h 30"/>
                <a:gd name="T52" fmla="*/ 422 w 422"/>
                <a:gd name="T53" fmla="*/ 15 h 30"/>
                <a:gd name="T54" fmla="*/ 422 w 422"/>
                <a:gd name="T55" fmla="*/ 12 h 30"/>
                <a:gd name="T56" fmla="*/ 421 w 422"/>
                <a:gd name="T57" fmla="*/ 10 h 30"/>
                <a:gd name="T58" fmla="*/ 419 w 422"/>
                <a:gd name="T59" fmla="*/ 7 h 30"/>
                <a:gd name="T60" fmla="*/ 417 w 422"/>
                <a:gd name="T61" fmla="*/ 5 h 30"/>
                <a:gd name="T62" fmla="*/ 415 w 422"/>
                <a:gd name="T63" fmla="*/ 3 h 30"/>
                <a:gd name="T64" fmla="*/ 413 w 422"/>
                <a:gd name="T65" fmla="*/ 1 h 30"/>
                <a:gd name="T66" fmla="*/ 410 w 422"/>
                <a:gd name="T67" fmla="*/ 0 h 30"/>
                <a:gd name="T68" fmla="*/ 407 w 422"/>
                <a:gd name="T69" fmla="*/ 0 h 30"/>
                <a:gd name="T70" fmla="*/ 407 w 422"/>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2" h="30">
                  <a:moveTo>
                    <a:pt x="407" y="0"/>
                  </a:moveTo>
                  <a:lnTo>
                    <a:pt x="15" y="0"/>
                  </a:lnTo>
                  <a:lnTo>
                    <a:pt x="12" y="0"/>
                  </a:lnTo>
                  <a:lnTo>
                    <a:pt x="10" y="1"/>
                  </a:lnTo>
                  <a:lnTo>
                    <a:pt x="7" y="3"/>
                  </a:lnTo>
                  <a:lnTo>
                    <a:pt x="4" y="5"/>
                  </a:lnTo>
                  <a:lnTo>
                    <a:pt x="3" y="7"/>
                  </a:lnTo>
                  <a:lnTo>
                    <a:pt x="1" y="10"/>
                  </a:lnTo>
                  <a:lnTo>
                    <a:pt x="1" y="12"/>
                  </a:lnTo>
                  <a:lnTo>
                    <a:pt x="0" y="15"/>
                  </a:lnTo>
                  <a:lnTo>
                    <a:pt x="1" y="19"/>
                  </a:lnTo>
                  <a:lnTo>
                    <a:pt x="1" y="22"/>
                  </a:lnTo>
                  <a:lnTo>
                    <a:pt x="3" y="24"/>
                  </a:lnTo>
                  <a:lnTo>
                    <a:pt x="4" y="26"/>
                  </a:lnTo>
                  <a:lnTo>
                    <a:pt x="7" y="28"/>
                  </a:lnTo>
                  <a:lnTo>
                    <a:pt x="10" y="29"/>
                  </a:lnTo>
                  <a:lnTo>
                    <a:pt x="12" y="30"/>
                  </a:lnTo>
                  <a:lnTo>
                    <a:pt x="15" y="30"/>
                  </a:lnTo>
                  <a:lnTo>
                    <a:pt x="407" y="30"/>
                  </a:lnTo>
                  <a:lnTo>
                    <a:pt x="410" y="30"/>
                  </a:lnTo>
                  <a:lnTo>
                    <a:pt x="413" y="29"/>
                  </a:lnTo>
                  <a:lnTo>
                    <a:pt x="415" y="28"/>
                  </a:lnTo>
                  <a:lnTo>
                    <a:pt x="417" y="26"/>
                  </a:lnTo>
                  <a:lnTo>
                    <a:pt x="419" y="24"/>
                  </a:lnTo>
                  <a:lnTo>
                    <a:pt x="421" y="22"/>
                  </a:lnTo>
                  <a:lnTo>
                    <a:pt x="422" y="19"/>
                  </a:lnTo>
                  <a:lnTo>
                    <a:pt x="422" y="15"/>
                  </a:lnTo>
                  <a:lnTo>
                    <a:pt x="422" y="12"/>
                  </a:lnTo>
                  <a:lnTo>
                    <a:pt x="421" y="10"/>
                  </a:lnTo>
                  <a:lnTo>
                    <a:pt x="419" y="7"/>
                  </a:lnTo>
                  <a:lnTo>
                    <a:pt x="417" y="5"/>
                  </a:lnTo>
                  <a:lnTo>
                    <a:pt x="415" y="3"/>
                  </a:lnTo>
                  <a:lnTo>
                    <a:pt x="413" y="1"/>
                  </a:lnTo>
                  <a:lnTo>
                    <a:pt x="410" y="0"/>
                  </a:lnTo>
                  <a:lnTo>
                    <a:pt x="407" y="0"/>
                  </a:lnTo>
                  <a:lnTo>
                    <a:pt x="4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sp>
        <p:nvSpPr>
          <p:cNvPr id="215" name="TextBox 214">
            <a:extLst>
              <a:ext uri="{FF2B5EF4-FFF2-40B4-BE49-F238E27FC236}">
                <a16:creationId xmlns:a16="http://schemas.microsoft.com/office/drawing/2014/main" id="{04C4EAE6-CF6E-E343-B559-E3ADBB070958}"/>
              </a:ext>
            </a:extLst>
          </p:cNvPr>
          <p:cNvSpPr txBox="1"/>
          <p:nvPr/>
        </p:nvSpPr>
        <p:spPr>
          <a:xfrm>
            <a:off x="14982431" y="1409195"/>
            <a:ext cx="3901338" cy="307777"/>
          </a:xfrm>
          <a:prstGeom prst="rect">
            <a:avLst/>
          </a:prstGeom>
          <a:noFill/>
          <a:ln w="6350">
            <a:noFill/>
            <a:prstDash val="dash"/>
          </a:ln>
        </p:spPr>
        <p:txBody>
          <a:bodyPr wrap="square" lIns="0" tIns="0" rIns="0" bIns="0" rtlCol="0">
            <a:spAutoFit/>
          </a:bodyPr>
          <a:lstStyle/>
          <a:p>
            <a:r>
              <a:rPr lang="en-US" sz="2000" b="1" dirty="0"/>
              <a:t>STEP 3:  </a:t>
            </a:r>
            <a:r>
              <a:rPr lang="en-US" sz="1600" b="1" dirty="0">
                <a:solidFill>
                  <a:schemeClr val="bg1">
                    <a:lumMod val="50000"/>
                  </a:schemeClr>
                </a:solidFill>
              </a:rPr>
              <a:t>Read Tweets</a:t>
            </a:r>
          </a:p>
        </p:txBody>
      </p:sp>
      <p:sp>
        <p:nvSpPr>
          <p:cNvPr id="216" name="TextBox 215">
            <a:extLst>
              <a:ext uri="{FF2B5EF4-FFF2-40B4-BE49-F238E27FC236}">
                <a16:creationId xmlns:a16="http://schemas.microsoft.com/office/drawing/2014/main" id="{49FEE1AC-6855-8E4E-99D8-55CFCA2AB384}"/>
              </a:ext>
            </a:extLst>
          </p:cNvPr>
          <p:cNvSpPr txBox="1"/>
          <p:nvPr/>
        </p:nvSpPr>
        <p:spPr>
          <a:xfrm>
            <a:off x="2601217" y="5560920"/>
            <a:ext cx="5983890" cy="307777"/>
          </a:xfrm>
          <a:prstGeom prst="rect">
            <a:avLst/>
          </a:prstGeom>
          <a:noFill/>
          <a:ln w="6350">
            <a:noFill/>
            <a:prstDash val="dash"/>
          </a:ln>
        </p:spPr>
        <p:txBody>
          <a:bodyPr wrap="square" lIns="0" tIns="0" rIns="0" bIns="0" rtlCol="0">
            <a:spAutoFit/>
          </a:bodyPr>
          <a:lstStyle/>
          <a:p>
            <a:r>
              <a:rPr lang="en-US" sz="2000" b="1" dirty="0"/>
              <a:t>STEP 4:  </a:t>
            </a:r>
            <a:r>
              <a:rPr lang="en-US" sz="1600" b="1" dirty="0">
                <a:solidFill>
                  <a:schemeClr val="bg1">
                    <a:lumMod val="50000"/>
                  </a:schemeClr>
                </a:solidFill>
              </a:rPr>
              <a:t>Tweets Ingestion and Loading in relation to Kafka Topic </a:t>
            </a:r>
          </a:p>
        </p:txBody>
      </p:sp>
      <p:sp>
        <p:nvSpPr>
          <p:cNvPr id="217" name="Oval 12">
            <a:extLst>
              <a:ext uri="{FF2B5EF4-FFF2-40B4-BE49-F238E27FC236}">
                <a16:creationId xmlns:a16="http://schemas.microsoft.com/office/drawing/2014/main" id="{A7E9AC86-E82D-8145-9F55-C1639173A5BD}"/>
              </a:ext>
            </a:extLst>
          </p:cNvPr>
          <p:cNvSpPr>
            <a:spLocks noChangeArrowheads="1"/>
          </p:cNvSpPr>
          <p:nvPr/>
        </p:nvSpPr>
        <p:spPr bwMode="auto">
          <a:xfrm>
            <a:off x="1900508" y="5440298"/>
            <a:ext cx="529292" cy="535579"/>
          </a:xfrm>
          <a:prstGeom prst="ellipse">
            <a:avLst/>
          </a:prstGeom>
          <a:solidFill>
            <a:srgbClr val="D538A3"/>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218" name="Oval 11">
            <a:extLst>
              <a:ext uri="{FF2B5EF4-FFF2-40B4-BE49-F238E27FC236}">
                <a16:creationId xmlns:a16="http://schemas.microsoft.com/office/drawing/2014/main" id="{49EAD0D8-9987-6648-905C-5D68D36F707E}"/>
              </a:ext>
            </a:extLst>
          </p:cNvPr>
          <p:cNvSpPr>
            <a:spLocks noChangeArrowheads="1"/>
          </p:cNvSpPr>
          <p:nvPr/>
        </p:nvSpPr>
        <p:spPr bwMode="auto">
          <a:xfrm>
            <a:off x="1967383" y="5503596"/>
            <a:ext cx="393791" cy="398987"/>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224" name="Line 7">
            <a:extLst>
              <a:ext uri="{FF2B5EF4-FFF2-40B4-BE49-F238E27FC236}">
                <a16:creationId xmlns:a16="http://schemas.microsoft.com/office/drawing/2014/main" id="{AAA49E6B-EB0F-3944-8D1D-9986B783B651}"/>
              </a:ext>
            </a:extLst>
          </p:cNvPr>
          <p:cNvSpPr>
            <a:spLocks noChangeShapeType="1"/>
          </p:cNvSpPr>
          <p:nvPr/>
        </p:nvSpPr>
        <p:spPr bwMode="auto">
          <a:xfrm>
            <a:off x="8486469" y="5736443"/>
            <a:ext cx="1153002" cy="0"/>
          </a:xfrm>
          <a:prstGeom prst="line">
            <a:avLst/>
          </a:prstGeom>
          <a:noFill/>
          <a:ln w="12700" cap="flat">
            <a:solidFill>
              <a:srgbClr val="45ECF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Oval 224">
            <a:extLst>
              <a:ext uri="{FF2B5EF4-FFF2-40B4-BE49-F238E27FC236}">
                <a16:creationId xmlns:a16="http://schemas.microsoft.com/office/drawing/2014/main" id="{BA2920EE-8085-9240-858C-CFF6759E0D8A}"/>
              </a:ext>
            </a:extLst>
          </p:cNvPr>
          <p:cNvSpPr/>
          <p:nvPr/>
        </p:nvSpPr>
        <p:spPr>
          <a:xfrm>
            <a:off x="9691433" y="5669096"/>
            <a:ext cx="134693" cy="134693"/>
          </a:xfrm>
          <a:prstGeom prst="ellipse">
            <a:avLst/>
          </a:prstGeom>
          <a:solidFill>
            <a:srgbClr val="45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c 225">
            <a:extLst>
              <a:ext uri="{FF2B5EF4-FFF2-40B4-BE49-F238E27FC236}">
                <a16:creationId xmlns:a16="http://schemas.microsoft.com/office/drawing/2014/main" id="{E7434661-A5AB-6B47-B703-634E0B14C3BC}"/>
              </a:ext>
            </a:extLst>
          </p:cNvPr>
          <p:cNvSpPr/>
          <p:nvPr/>
        </p:nvSpPr>
        <p:spPr>
          <a:xfrm>
            <a:off x="9639471" y="5617134"/>
            <a:ext cx="238619" cy="238619"/>
          </a:xfrm>
          <a:prstGeom prst="arc">
            <a:avLst>
              <a:gd name="adj1" fmla="val 13550007"/>
              <a:gd name="adj2" fmla="val 8407218"/>
            </a:avLst>
          </a:prstGeom>
          <a:noFill/>
          <a:ln w="12700">
            <a:solidFill>
              <a:srgbClr val="45EC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28811DC7-B246-3A4A-B6E1-D105580DA420}"/>
              </a:ext>
            </a:extLst>
          </p:cNvPr>
          <p:cNvSpPr/>
          <p:nvPr/>
        </p:nvSpPr>
        <p:spPr>
          <a:xfrm>
            <a:off x="8365351" y="5669096"/>
            <a:ext cx="134693" cy="134693"/>
          </a:xfrm>
          <a:prstGeom prst="ellipse">
            <a:avLst/>
          </a:prstGeom>
          <a:solidFill>
            <a:srgbClr val="45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8A6338FC-B569-9647-AEA3-F588134C2718}"/>
              </a:ext>
            </a:extLst>
          </p:cNvPr>
          <p:cNvSpPr txBox="1"/>
          <p:nvPr/>
        </p:nvSpPr>
        <p:spPr>
          <a:xfrm>
            <a:off x="10827892" y="5628737"/>
            <a:ext cx="4259708" cy="307777"/>
          </a:xfrm>
          <a:prstGeom prst="rect">
            <a:avLst/>
          </a:prstGeom>
          <a:noFill/>
          <a:ln w="6350">
            <a:noFill/>
            <a:prstDash val="dash"/>
          </a:ln>
        </p:spPr>
        <p:txBody>
          <a:bodyPr wrap="square" lIns="0" tIns="0" rIns="0" bIns="0" rtlCol="0">
            <a:spAutoFit/>
          </a:bodyPr>
          <a:lstStyle/>
          <a:p>
            <a:r>
              <a:rPr lang="en-US" sz="2000" b="1" dirty="0"/>
              <a:t>STEP 5:  </a:t>
            </a:r>
            <a:r>
              <a:rPr lang="en-US" sz="1600" b="1" dirty="0">
                <a:solidFill>
                  <a:schemeClr val="bg1">
                    <a:lumMod val="50000"/>
                  </a:schemeClr>
                </a:solidFill>
              </a:rPr>
              <a:t>ETL, Data Storage, and Data Querying</a:t>
            </a:r>
          </a:p>
        </p:txBody>
      </p:sp>
      <p:sp>
        <p:nvSpPr>
          <p:cNvPr id="229" name="Oval 12">
            <a:extLst>
              <a:ext uri="{FF2B5EF4-FFF2-40B4-BE49-F238E27FC236}">
                <a16:creationId xmlns:a16="http://schemas.microsoft.com/office/drawing/2014/main" id="{21A03109-33D1-0343-A5D5-C31B880D89C8}"/>
              </a:ext>
            </a:extLst>
          </p:cNvPr>
          <p:cNvSpPr>
            <a:spLocks noChangeArrowheads="1"/>
          </p:cNvSpPr>
          <p:nvPr/>
        </p:nvSpPr>
        <p:spPr bwMode="auto">
          <a:xfrm>
            <a:off x="10127183" y="5508115"/>
            <a:ext cx="529292" cy="535579"/>
          </a:xfrm>
          <a:prstGeom prst="ellipse">
            <a:avLst/>
          </a:prstGeom>
          <a:solidFill>
            <a:schemeClr val="accent4"/>
          </a:solidFill>
          <a:ln w="15875" cap="flat">
            <a:noFill/>
            <a:prstDash val="solid"/>
            <a:miter lim="800000"/>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sp>
        <p:nvSpPr>
          <p:cNvPr id="230" name="Oval 11">
            <a:extLst>
              <a:ext uri="{FF2B5EF4-FFF2-40B4-BE49-F238E27FC236}">
                <a16:creationId xmlns:a16="http://schemas.microsoft.com/office/drawing/2014/main" id="{323F53BD-072B-FA46-BB44-4B470935A68F}"/>
              </a:ext>
            </a:extLst>
          </p:cNvPr>
          <p:cNvSpPr>
            <a:spLocks noChangeArrowheads="1"/>
          </p:cNvSpPr>
          <p:nvPr/>
        </p:nvSpPr>
        <p:spPr bwMode="auto">
          <a:xfrm>
            <a:off x="10194058" y="5571413"/>
            <a:ext cx="393791" cy="398987"/>
          </a:xfrm>
          <a:prstGeom prst="ellipse">
            <a:avLst/>
          </a:prstGeom>
          <a:solidFill>
            <a:schemeClr val="bg1"/>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Light"/>
            </a:endParaRPr>
          </a:p>
        </p:txBody>
      </p:sp>
      <p:grpSp>
        <p:nvGrpSpPr>
          <p:cNvPr id="242" name="Group 241">
            <a:extLst>
              <a:ext uri="{FF2B5EF4-FFF2-40B4-BE49-F238E27FC236}">
                <a16:creationId xmlns:a16="http://schemas.microsoft.com/office/drawing/2014/main" id="{79DB0935-3FDF-DB48-AEEC-CCC6DA7386A0}"/>
              </a:ext>
            </a:extLst>
          </p:cNvPr>
          <p:cNvGrpSpPr/>
          <p:nvPr/>
        </p:nvGrpSpPr>
        <p:grpSpPr>
          <a:xfrm>
            <a:off x="2076543" y="5563488"/>
            <a:ext cx="155766" cy="242925"/>
            <a:chOff x="6445250" y="2498725"/>
            <a:chExt cx="219075" cy="287338"/>
          </a:xfrm>
          <a:solidFill>
            <a:srgbClr val="D538A3"/>
          </a:solidFill>
        </p:grpSpPr>
        <p:sp>
          <p:nvSpPr>
            <p:cNvPr id="243" name="Freeform 227">
              <a:extLst>
                <a:ext uri="{FF2B5EF4-FFF2-40B4-BE49-F238E27FC236}">
                  <a16:creationId xmlns:a16="http://schemas.microsoft.com/office/drawing/2014/main" id="{1B8AAADF-1194-3547-BB0B-2BA991783506}"/>
                </a:ext>
              </a:extLst>
            </p:cNvPr>
            <p:cNvSpPr>
              <a:spLocks noEditPoints="1"/>
            </p:cNvSpPr>
            <p:nvPr/>
          </p:nvSpPr>
          <p:spPr bwMode="auto">
            <a:xfrm>
              <a:off x="6445250" y="2498725"/>
              <a:ext cx="219075" cy="287338"/>
            </a:xfrm>
            <a:custGeom>
              <a:avLst/>
              <a:gdLst>
                <a:gd name="T0" fmla="*/ 104 w 692"/>
                <a:gd name="T1" fmla="*/ 868 h 902"/>
                <a:gd name="T2" fmla="*/ 69 w 692"/>
                <a:gd name="T3" fmla="*/ 849 h 902"/>
                <a:gd name="T4" fmla="*/ 43 w 692"/>
                <a:gd name="T5" fmla="*/ 818 h 902"/>
                <a:gd name="T6" fmla="*/ 31 w 692"/>
                <a:gd name="T7" fmla="*/ 778 h 902"/>
                <a:gd name="T8" fmla="*/ 35 w 692"/>
                <a:gd name="T9" fmla="*/ 736 h 902"/>
                <a:gd name="T10" fmla="*/ 55 w 692"/>
                <a:gd name="T11" fmla="*/ 700 h 902"/>
                <a:gd name="T12" fmla="*/ 86 w 692"/>
                <a:gd name="T13" fmla="*/ 674 h 902"/>
                <a:gd name="T14" fmla="*/ 124 w 692"/>
                <a:gd name="T15" fmla="*/ 662 h 902"/>
                <a:gd name="T16" fmla="*/ 167 w 692"/>
                <a:gd name="T17" fmla="*/ 667 h 902"/>
                <a:gd name="T18" fmla="*/ 202 w 692"/>
                <a:gd name="T19" fmla="*/ 686 h 902"/>
                <a:gd name="T20" fmla="*/ 228 w 692"/>
                <a:gd name="T21" fmla="*/ 717 h 902"/>
                <a:gd name="T22" fmla="*/ 240 w 692"/>
                <a:gd name="T23" fmla="*/ 757 h 902"/>
                <a:gd name="T24" fmla="*/ 236 w 692"/>
                <a:gd name="T25" fmla="*/ 798 h 902"/>
                <a:gd name="T26" fmla="*/ 216 w 692"/>
                <a:gd name="T27" fmla="*/ 834 h 902"/>
                <a:gd name="T28" fmla="*/ 185 w 692"/>
                <a:gd name="T29" fmla="*/ 859 h 902"/>
                <a:gd name="T30" fmla="*/ 146 w 692"/>
                <a:gd name="T31" fmla="*/ 872 h 902"/>
                <a:gd name="T32" fmla="*/ 511 w 692"/>
                <a:gd name="T33" fmla="*/ 361 h 902"/>
                <a:gd name="T34" fmla="*/ 271 w 692"/>
                <a:gd name="T35" fmla="*/ 722 h 902"/>
                <a:gd name="T36" fmla="*/ 632 w 692"/>
                <a:gd name="T37" fmla="*/ 722 h 902"/>
                <a:gd name="T38" fmla="*/ 622 w 692"/>
                <a:gd name="T39" fmla="*/ 813 h 902"/>
                <a:gd name="T40" fmla="*/ 266 w 692"/>
                <a:gd name="T41" fmla="*/ 802 h 902"/>
                <a:gd name="T42" fmla="*/ 270 w 692"/>
                <a:gd name="T43" fmla="*/ 760 h 902"/>
                <a:gd name="T44" fmla="*/ 652 w 692"/>
                <a:gd name="T45" fmla="*/ 751 h 902"/>
                <a:gd name="T46" fmla="*/ 660 w 692"/>
                <a:gd name="T47" fmla="*/ 743 h 902"/>
                <a:gd name="T48" fmla="*/ 661 w 692"/>
                <a:gd name="T49" fmla="*/ 373 h 902"/>
                <a:gd name="T50" fmla="*/ 655 w 692"/>
                <a:gd name="T51" fmla="*/ 364 h 902"/>
                <a:gd name="T52" fmla="*/ 541 w 692"/>
                <a:gd name="T53" fmla="*/ 361 h 902"/>
                <a:gd name="T54" fmla="*/ 539 w 692"/>
                <a:gd name="T55" fmla="*/ 158 h 902"/>
                <a:gd name="T56" fmla="*/ 529 w 692"/>
                <a:gd name="T57" fmla="*/ 151 h 902"/>
                <a:gd name="T58" fmla="*/ 250 w 692"/>
                <a:gd name="T59" fmla="*/ 151 h 902"/>
                <a:gd name="T60" fmla="*/ 242 w 692"/>
                <a:gd name="T61" fmla="*/ 160 h 902"/>
                <a:gd name="T62" fmla="*/ 241 w 692"/>
                <a:gd name="T63" fmla="*/ 683 h 902"/>
                <a:gd name="T64" fmla="*/ 213 w 692"/>
                <a:gd name="T65" fmla="*/ 657 h 902"/>
                <a:gd name="T66" fmla="*/ 180 w 692"/>
                <a:gd name="T67" fmla="*/ 640 h 902"/>
                <a:gd name="T68" fmla="*/ 178 w 692"/>
                <a:gd name="T69" fmla="*/ 7 h 902"/>
                <a:gd name="T70" fmla="*/ 168 w 692"/>
                <a:gd name="T71" fmla="*/ 0 h 902"/>
                <a:gd name="T72" fmla="*/ 70 w 692"/>
                <a:gd name="T73" fmla="*/ 1 h 902"/>
                <a:gd name="T74" fmla="*/ 61 w 692"/>
                <a:gd name="T75" fmla="*/ 10 h 902"/>
                <a:gd name="T76" fmla="*/ 61 w 692"/>
                <a:gd name="T77" fmla="*/ 22 h 902"/>
                <a:gd name="T78" fmla="*/ 70 w 692"/>
                <a:gd name="T79" fmla="*/ 29 h 902"/>
                <a:gd name="T80" fmla="*/ 150 w 692"/>
                <a:gd name="T81" fmla="*/ 632 h 902"/>
                <a:gd name="T82" fmla="*/ 108 w 692"/>
                <a:gd name="T83" fmla="*/ 635 h 902"/>
                <a:gd name="T84" fmla="*/ 60 w 692"/>
                <a:gd name="T85" fmla="*/ 655 h 902"/>
                <a:gd name="T86" fmla="*/ 24 w 692"/>
                <a:gd name="T87" fmla="*/ 691 h 902"/>
                <a:gd name="T88" fmla="*/ 3 w 692"/>
                <a:gd name="T89" fmla="*/ 740 h 902"/>
                <a:gd name="T90" fmla="*/ 3 w 692"/>
                <a:gd name="T91" fmla="*/ 794 h 902"/>
                <a:gd name="T92" fmla="*/ 24 w 692"/>
                <a:gd name="T93" fmla="*/ 842 h 902"/>
                <a:gd name="T94" fmla="*/ 60 w 692"/>
                <a:gd name="T95" fmla="*/ 880 h 902"/>
                <a:gd name="T96" fmla="*/ 108 w 692"/>
                <a:gd name="T97" fmla="*/ 900 h 902"/>
                <a:gd name="T98" fmla="*/ 152 w 692"/>
                <a:gd name="T99" fmla="*/ 901 h 902"/>
                <a:gd name="T100" fmla="*/ 200 w 692"/>
                <a:gd name="T101" fmla="*/ 886 h 902"/>
                <a:gd name="T102" fmla="*/ 247 w 692"/>
                <a:gd name="T103" fmla="*/ 842 h 902"/>
                <a:gd name="T104" fmla="*/ 671 w 692"/>
                <a:gd name="T105" fmla="*/ 901 h 902"/>
                <a:gd name="T106" fmla="*/ 682 w 692"/>
                <a:gd name="T107" fmla="*/ 901 h 902"/>
                <a:gd name="T108" fmla="*/ 691 w 692"/>
                <a:gd name="T109" fmla="*/ 893 h 902"/>
                <a:gd name="T110" fmla="*/ 691 w 692"/>
                <a:gd name="T111" fmla="*/ 88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 h="902">
                  <a:moveTo>
                    <a:pt x="135" y="872"/>
                  </a:moveTo>
                  <a:lnTo>
                    <a:pt x="124" y="872"/>
                  </a:lnTo>
                  <a:lnTo>
                    <a:pt x="115" y="870"/>
                  </a:lnTo>
                  <a:lnTo>
                    <a:pt x="104" y="868"/>
                  </a:lnTo>
                  <a:lnTo>
                    <a:pt x="94" y="864"/>
                  </a:lnTo>
                  <a:lnTo>
                    <a:pt x="86" y="859"/>
                  </a:lnTo>
                  <a:lnTo>
                    <a:pt x="76" y="854"/>
                  </a:lnTo>
                  <a:lnTo>
                    <a:pt x="69" y="849"/>
                  </a:lnTo>
                  <a:lnTo>
                    <a:pt x="61" y="841"/>
                  </a:lnTo>
                  <a:lnTo>
                    <a:pt x="55" y="834"/>
                  </a:lnTo>
                  <a:lnTo>
                    <a:pt x="48" y="826"/>
                  </a:lnTo>
                  <a:lnTo>
                    <a:pt x="43" y="818"/>
                  </a:lnTo>
                  <a:lnTo>
                    <a:pt x="39" y="808"/>
                  </a:lnTo>
                  <a:lnTo>
                    <a:pt x="35" y="798"/>
                  </a:lnTo>
                  <a:lnTo>
                    <a:pt x="32" y="789"/>
                  </a:lnTo>
                  <a:lnTo>
                    <a:pt x="31" y="778"/>
                  </a:lnTo>
                  <a:lnTo>
                    <a:pt x="30" y="767"/>
                  </a:lnTo>
                  <a:lnTo>
                    <a:pt x="31" y="757"/>
                  </a:lnTo>
                  <a:lnTo>
                    <a:pt x="32" y="746"/>
                  </a:lnTo>
                  <a:lnTo>
                    <a:pt x="35" y="736"/>
                  </a:lnTo>
                  <a:lnTo>
                    <a:pt x="39" y="727"/>
                  </a:lnTo>
                  <a:lnTo>
                    <a:pt x="43" y="717"/>
                  </a:lnTo>
                  <a:lnTo>
                    <a:pt x="48" y="708"/>
                  </a:lnTo>
                  <a:lnTo>
                    <a:pt x="55" y="700"/>
                  </a:lnTo>
                  <a:lnTo>
                    <a:pt x="61" y="692"/>
                  </a:lnTo>
                  <a:lnTo>
                    <a:pt x="69" y="686"/>
                  </a:lnTo>
                  <a:lnTo>
                    <a:pt x="76" y="680"/>
                  </a:lnTo>
                  <a:lnTo>
                    <a:pt x="86" y="674"/>
                  </a:lnTo>
                  <a:lnTo>
                    <a:pt x="94" y="670"/>
                  </a:lnTo>
                  <a:lnTo>
                    <a:pt x="104" y="667"/>
                  </a:lnTo>
                  <a:lnTo>
                    <a:pt x="115" y="665"/>
                  </a:lnTo>
                  <a:lnTo>
                    <a:pt x="124" y="662"/>
                  </a:lnTo>
                  <a:lnTo>
                    <a:pt x="135" y="662"/>
                  </a:lnTo>
                  <a:lnTo>
                    <a:pt x="146" y="662"/>
                  </a:lnTo>
                  <a:lnTo>
                    <a:pt x="156" y="665"/>
                  </a:lnTo>
                  <a:lnTo>
                    <a:pt x="167" y="667"/>
                  </a:lnTo>
                  <a:lnTo>
                    <a:pt x="177" y="670"/>
                  </a:lnTo>
                  <a:lnTo>
                    <a:pt x="185" y="674"/>
                  </a:lnTo>
                  <a:lnTo>
                    <a:pt x="194" y="680"/>
                  </a:lnTo>
                  <a:lnTo>
                    <a:pt x="202" y="686"/>
                  </a:lnTo>
                  <a:lnTo>
                    <a:pt x="210" y="692"/>
                  </a:lnTo>
                  <a:lnTo>
                    <a:pt x="216" y="700"/>
                  </a:lnTo>
                  <a:lnTo>
                    <a:pt x="223" y="708"/>
                  </a:lnTo>
                  <a:lnTo>
                    <a:pt x="228" y="717"/>
                  </a:lnTo>
                  <a:lnTo>
                    <a:pt x="232" y="727"/>
                  </a:lnTo>
                  <a:lnTo>
                    <a:pt x="236" y="736"/>
                  </a:lnTo>
                  <a:lnTo>
                    <a:pt x="239" y="746"/>
                  </a:lnTo>
                  <a:lnTo>
                    <a:pt x="240" y="757"/>
                  </a:lnTo>
                  <a:lnTo>
                    <a:pt x="241" y="767"/>
                  </a:lnTo>
                  <a:lnTo>
                    <a:pt x="240" y="778"/>
                  </a:lnTo>
                  <a:lnTo>
                    <a:pt x="239" y="789"/>
                  </a:lnTo>
                  <a:lnTo>
                    <a:pt x="236" y="798"/>
                  </a:lnTo>
                  <a:lnTo>
                    <a:pt x="232" y="808"/>
                  </a:lnTo>
                  <a:lnTo>
                    <a:pt x="228" y="818"/>
                  </a:lnTo>
                  <a:lnTo>
                    <a:pt x="223" y="826"/>
                  </a:lnTo>
                  <a:lnTo>
                    <a:pt x="216" y="834"/>
                  </a:lnTo>
                  <a:lnTo>
                    <a:pt x="210" y="841"/>
                  </a:lnTo>
                  <a:lnTo>
                    <a:pt x="202" y="849"/>
                  </a:lnTo>
                  <a:lnTo>
                    <a:pt x="194" y="854"/>
                  </a:lnTo>
                  <a:lnTo>
                    <a:pt x="185" y="859"/>
                  </a:lnTo>
                  <a:lnTo>
                    <a:pt x="177" y="864"/>
                  </a:lnTo>
                  <a:lnTo>
                    <a:pt x="167" y="868"/>
                  </a:lnTo>
                  <a:lnTo>
                    <a:pt x="156" y="870"/>
                  </a:lnTo>
                  <a:lnTo>
                    <a:pt x="146" y="872"/>
                  </a:lnTo>
                  <a:lnTo>
                    <a:pt x="135" y="872"/>
                  </a:lnTo>
                  <a:close/>
                  <a:moveTo>
                    <a:pt x="271" y="180"/>
                  </a:moveTo>
                  <a:lnTo>
                    <a:pt x="511" y="180"/>
                  </a:lnTo>
                  <a:lnTo>
                    <a:pt x="511" y="361"/>
                  </a:lnTo>
                  <a:lnTo>
                    <a:pt x="271" y="361"/>
                  </a:lnTo>
                  <a:lnTo>
                    <a:pt x="271" y="180"/>
                  </a:lnTo>
                  <a:close/>
                  <a:moveTo>
                    <a:pt x="632" y="722"/>
                  </a:moveTo>
                  <a:lnTo>
                    <a:pt x="271" y="722"/>
                  </a:lnTo>
                  <a:lnTo>
                    <a:pt x="271" y="391"/>
                  </a:lnTo>
                  <a:lnTo>
                    <a:pt x="526" y="391"/>
                  </a:lnTo>
                  <a:lnTo>
                    <a:pt x="632" y="391"/>
                  </a:lnTo>
                  <a:lnTo>
                    <a:pt x="632" y="722"/>
                  </a:lnTo>
                  <a:close/>
                  <a:moveTo>
                    <a:pt x="688" y="877"/>
                  </a:moveTo>
                  <a:lnTo>
                    <a:pt x="627" y="817"/>
                  </a:lnTo>
                  <a:lnTo>
                    <a:pt x="625" y="814"/>
                  </a:lnTo>
                  <a:lnTo>
                    <a:pt x="622" y="813"/>
                  </a:lnTo>
                  <a:lnTo>
                    <a:pt x="619" y="812"/>
                  </a:lnTo>
                  <a:lnTo>
                    <a:pt x="616" y="812"/>
                  </a:lnTo>
                  <a:lnTo>
                    <a:pt x="262" y="812"/>
                  </a:lnTo>
                  <a:lnTo>
                    <a:pt x="266" y="802"/>
                  </a:lnTo>
                  <a:lnTo>
                    <a:pt x="269" y="790"/>
                  </a:lnTo>
                  <a:lnTo>
                    <a:pt x="270" y="779"/>
                  </a:lnTo>
                  <a:lnTo>
                    <a:pt x="271" y="767"/>
                  </a:lnTo>
                  <a:lnTo>
                    <a:pt x="270" y="760"/>
                  </a:lnTo>
                  <a:lnTo>
                    <a:pt x="270" y="752"/>
                  </a:lnTo>
                  <a:lnTo>
                    <a:pt x="647" y="752"/>
                  </a:lnTo>
                  <a:lnTo>
                    <a:pt x="649" y="752"/>
                  </a:lnTo>
                  <a:lnTo>
                    <a:pt x="652" y="751"/>
                  </a:lnTo>
                  <a:lnTo>
                    <a:pt x="655" y="749"/>
                  </a:lnTo>
                  <a:lnTo>
                    <a:pt x="657" y="748"/>
                  </a:lnTo>
                  <a:lnTo>
                    <a:pt x="659" y="746"/>
                  </a:lnTo>
                  <a:lnTo>
                    <a:pt x="660" y="743"/>
                  </a:lnTo>
                  <a:lnTo>
                    <a:pt x="661" y="741"/>
                  </a:lnTo>
                  <a:lnTo>
                    <a:pt x="662" y="737"/>
                  </a:lnTo>
                  <a:lnTo>
                    <a:pt x="662" y="376"/>
                  </a:lnTo>
                  <a:lnTo>
                    <a:pt x="661" y="373"/>
                  </a:lnTo>
                  <a:lnTo>
                    <a:pt x="660" y="370"/>
                  </a:lnTo>
                  <a:lnTo>
                    <a:pt x="659" y="368"/>
                  </a:lnTo>
                  <a:lnTo>
                    <a:pt x="657" y="366"/>
                  </a:lnTo>
                  <a:lnTo>
                    <a:pt x="655" y="364"/>
                  </a:lnTo>
                  <a:lnTo>
                    <a:pt x="652" y="362"/>
                  </a:lnTo>
                  <a:lnTo>
                    <a:pt x="649" y="361"/>
                  </a:lnTo>
                  <a:lnTo>
                    <a:pt x="647" y="361"/>
                  </a:lnTo>
                  <a:lnTo>
                    <a:pt x="541" y="361"/>
                  </a:lnTo>
                  <a:lnTo>
                    <a:pt x="541" y="165"/>
                  </a:lnTo>
                  <a:lnTo>
                    <a:pt x="541" y="163"/>
                  </a:lnTo>
                  <a:lnTo>
                    <a:pt x="540" y="160"/>
                  </a:lnTo>
                  <a:lnTo>
                    <a:pt x="539" y="158"/>
                  </a:lnTo>
                  <a:lnTo>
                    <a:pt x="537" y="155"/>
                  </a:lnTo>
                  <a:lnTo>
                    <a:pt x="535" y="154"/>
                  </a:lnTo>
                  <a:lnTo>
                    <a:pt x="532" y="152"/>
                  </a:lnTo>
                  <a:lnTo>
                    <a:pt x="529" y="151"/>
                  </a:lnTo>
                  <a:lnTo>
                    <a:pt x="526" y="150"/>
                  </a:lnTo>
                  <a:lnTo>
                    <a:pt x="256" y="150"/>
                  </a:lnTo>
                  <a:lnTo>
                    <a:pt x="253" y="151"/>
                  </a:lnTo>
                  <a:lnTo>
                    <a:pt x="250" y="151"/>
                  </a:lnTo>
                  <a:lnTo>
                    <a:pt x="247" y="154"/>
                  </a:lnTo>
                  <a:lnTo>
                    <a:pt x="245" y="155"/>
                  </a:lnTo>
                  <a:lnTo>
                    <a:pt x="243" y="158"/>
                  </a:lnTo>
                  <a:lnTo>
                    <a:pt x="242" y="160"/>
                  </a:lnTo>
                  <a:lnTo>
                    <a:pt x="241" y="163"/>
                  </a:lnTo>
                  <a:lnTo>
                    <a:pt x="241" y="165"/>
                  </a:lnTo>
                  <a:lnTo>
                    <a:pt x="241" y="376"/>
                  </a:lnTo>
                  <a:lnTo>
                    <a:pt x="241" y="683"/>
                  </a:lnTo>
                  <a:lnTo>
                    <a:pt x="235" y="675"/>
                  </a:lnTo>
                  <a:lnTo>
                    <a:pt x="228" y="669"/>
                  </a:lnTo>
                  <a:lnTo>
                    <a:pt x="221" y="662"/>
                  </a:lnTo>
                  <a:lnTo>
                    <a:pt x="213" y="657"/>
                  </a:lnTo>
                  <a:lnTo>
                    <a:pt x="206" y="652"/>
                  </a:lnTo>
                  <a:lnTo>
                    <a:pt x="198" y="647"/>
                  </a:lnTo>
                  <a:lnTo>
                    <a:pt x="190" y="643"/>
                  </a:lnTo>
                  <a:lnTo>
                    <a:pt x="180" y="640"/>
                  </a:lnTo>
                  <a:lnTo>
                    <a:pt x="180" y="15"/>
                  </a:lnTo>
                  <a:lnTo>
                    <a:pt x="180" y="12"/>
                  </a:lnTo>
                  <a:lnTo>
                    <a:pt x="179" y="10"/>
                  </a:lnTo>
                  <a:lnTo>
                    <a:pt x="178" y="7"/>
                  </a:lnTo>
                  <a:lnTo>
                    <a:pt x="176" y="5"/>
                  </a:lnTo>
                  <a:lnTo>
                    <a:pt x="174" y="3"/>
                  </a:lnTo>
                  <a:lnTo>
                    <a:pt x="171" y="1"/>
                  </a:lnTo>
                  <a:lnTo>
                    <a:pt x="168" y="0"/>
                  </a:lnTo>
                  <a:lnTo>
                    <a:pt x="165" y="0"/>
                  </a:lnTo>
                  <a:lnTo>
                    <a:pt x="75" y="0"/>
                  </a:lnTo>
                  <a:lnTo>
                    <a:pt x="72" y="0"/>
                  </a:lnTo>
                  <a:lnTo>
                    <a:pt x="70" y="1"/>
                  </a:lnTo>
                  <a:lnTo>
                    <a:pt x="66" y="3"/>
                  </a:lnTo>
                  <a:lnTo>
                    <a:pt x="64" y="5"/>
                  </a:lnTo>
                  <a:lnTo>
                    <a:pt x="63" y="7"/>
                  </a:lnTo>
                  <a:lnTo>
                    <a:pt x="61" y="10"/>
                  </a:lnTo>
                  <a:lnTo>
                    <a:pt x="60" y="12"/>
                  </a:lnTo>
                  <a:lnTo>
                    <a:pt x="60" y="15"/>
                  </a:lnTo>
                  <a:lnTo>
                    <a:pt x="60" y="19"/>
                  </a:lnTo>
                  <a:lnTo>
                    <a:pt x="61" y="22"/>
                  </a:lnTo>
                  <a:lnTo>
                    <a:pt x="63" y="24"/>
                  </a:lnTo>
                  <a:lnTo>
                    <a:pt x="64" y="26"/>
                  </a:lnTo>
                  <a:lnTo>
                    <a:pt x="66" y="28"/>
                  </a:lnTo>
                  <a:lnTo>
                    <a:pt x="70" y="29"/>
                  </a:lnTo>
                  <a:lnTo>
                    <a:pt x="72" y="30"/>
                  </a:lnTo>
                  <a:lnTo>
                    <a:pt x="75" y="30"/>
                  </a:lnTo>
                  <a:lnTo>
                    <a:pt x="150" y="30"/>
                  </a:lnTo>
                  <a:lnTo>
                    <a:pt x="150" y="632"/>
                  </a:lnTo>
                  <a:lnTo>
                    <a:pt x="142" y="632"/>
                  </a:lnTo>
                  <a:lnTo>
                    <a:pt x="135" y="632"/>
                  </a:lnTo>
                  <a:lnTo>
                    <a:pt x="121" y="632"/>
                  </a:lnTo>
                  <a:lnTo>
                    <a:pt x="108" y="635"/>
                  </a:lnTo>
                  <a:lnTo>
                    <a:pt x="95" y="638"/>
                  </a:lnTo>
                  <a:lnTo>
                    <a:pt x="82" y="642"/>
                  </a:lnTo>
                  <a:lnTo>
                    <a:pt x="71" y="648"/>
                  </a:lnTo>
                  <a:lnTo>
                    <a:pt x="60" y="655"/>
                  </a:lnTo>
                  <a:lnTo>
                    <a:pt x="49" y="662"/>
                  </a:lnTo>
                  <a:lnTo>
                    <a:pt x="40" y="672"/>
                  </a:lnTo>
                  <a:lnTo>
                    <a:pt x="31" y="682"/>
                  </a:lnTo>
                  <a:lnTo>
                    <a:pt x="24" y="691"/>
                  </a:lnTo>
                  <a:lnTo>
                    <a:pt x="16" y="703"/>
                  </a:lnTo>
                  <a:lnTo>
                    <a:pt x="11" y="715"/>
                  </a:lnTo>
                  <a:lnTo>
                    <a:pt x="6" y="727"/>
                  </a:lnTo>
                  <a:lnTo>
                    <a:pt x="3" y="740"/>
                  </a:lnTo>
                  <a:lnTo>
                    <a:pt x="1" y="753"/>
                  </a:lnTo>
                  <a:lnTo>
                    <a:pt x="0" y="767"/>
                  </a:lnTo>
                  <a:lnTo>
                    <a:pt x="1" y="781"/>
                  </a:lnTo>
                  <a:lnTo>
                    <a:pt x="3" y="794"/>
                  </a:lnTo>
                  <a:lnTo>
                    <a:pt x="6" y="807"/>
                  </a:lnTo>
                  <a:lnTo>
                    <a:pt x="11" y="820"/>
                  </a:lnTo>
                  <a:lnTo>
                    <a:pt x="16" y="832"/>
                  </a:lnTo>
                  <a:lnTo>
                    <a:pt x="24" y="842"/>
                  </a:lnTo>
                  <a:lnTo>
                    <a:pt x="31" y="853"/>
                  </a:lnTo>
                  <a:lnTo>
                    <a:pt x="40" y="863"/>
                  </a:lnTo>
                  <a:lnTo>
                    <a:pt x="49" y="871"/>
                  </a:lnTo>
                  <a:lnTo>
                    <a:pt x="60" y="880"/>
                  </a:lnTo>
                  <a:lnTo>
                    <a:pt x="71" y="886"/>
                  </a:lnTo>
                  <a:lnTo>
                    <a:pt x="82" y="892"/>
                  </a:lnTo>
                  <a:lnTo>
                    <a:pt x="95" y="896"/>
                  </a:lnTo>
                  <a:lnTo>
                    <a:pt x="108" y="900"/>
                  </a:lnTo>
                  <a:lnTo>
                    <a:pt x="121" y="902"/>
                  </a:lnTo>
                  <a:lnTo>
                    <a:pt x="135" y="902"/>
                  </a:lnTo>
                  <a:lnTo>
                    <a:pt x="144" y="902"/>
                  </a:lnTo>
                  <a:lnTo>
                    <a:pt x="152" y="901"/>
                  </a:lnTo>
                  <a:lnTo>
                    <a:pt x="161" y="900"/>
                  </a:lnTo>
                  <a:lnTo>
                    <a:pt x="169" y="898"/>
                  </a:lnTo>
                  <a:lnTo>
                    <a:pt x="185" y="893"/>
                  </a:lnTo>
                  <a:lnTo>
                    <a:pt x="200" y="886"/>
                  </a:lnTo>
                  <a:lnTo>
                    <a:pt x="214" y="878"/>
                  </a:lnTo>
                  <a:lnTo>
                    <a:pt x="226" y="867"/>
                  </a:lnTo>
                  <a:lnTo>
                    <a:pt x="238" y="855"/>
                  </a:lnTo>
                  <a:lnTo>
                    <a:pt x="247" y="842"/>
                  </a:lnTo>
                  <a:lnTo>
                    <a:pt x="611" y="842"/>
                  </a:lnTo>
                  <a:lnTo>
                    <a:pt x="666" y="898"/>
                  </a:lnTo>
                  <a:lnTo>
                    <a:pt x="668" y="900"/>
                  </a:lnTo>
                  <a:lnTo>
                    <a:pt x="671" y="901"/>
                  </a:lnTo>
                  <a:lnTo>
                    <a:pt x="674" y="902"/>
                  </a:lnTo>
                  <a:lnTo>
                    <a:pt x="677" y="902"/>
                  </a:lnTo>
                  <a:lnTo>
                    <a:pt x="679" y="902"/>
                  </a:lnTo>
                  <a:lnTo>
                    <a:pt x="682" y="901"/>
                  </a:lnTo>
                  <a:lnTo>
                    <a:pt x="685" y="900"/>
                  </a:lnTo>
                  <a:lnTo>
                    <a:pt x="688" y="898"/>
                  </a:lnTo>
                  <a:lnTo>
                    <a:pt x="689" y="896"/>
                  </a:lnTo>
                  <a:lnTo>
                    <a:pt x="691" y="893"/>
                  </a:lnTo>
                  <a:lnTo>
                    <a:pt x="691" y="891"/>
                  </a:lnTo>
                  <a:lnTo>
                    <a:pt x="692" y="887"/>
                  </a:lnTo>
                  <a:lnTo>
                    <a:pt x="691" y="884"/>
                  </a:lnTo>
                  <a:lnTo>
                    <a:pt x="691" y="882"/>
                  </a:lnTo>
                  <a:lnTo>
                    <a:pt x="689" y="879"/>
                  </a:lnTo>
                  <a:lnTo>
                    <a:pt x="688" y="877"/>
                  </a:lnTo>
                  <a:lnTo>
                    <a:pt x="688" y="8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44" name="Freeform 228">
              <a:extLst>
                <a:ext uri="{FF2B5EF4-FFF2-40B4-BE49-F238E27FC236}">
                  <a16:creationId xmlns:a16="http://schemas.microsoft.com/office/drawing/2014/main" id="{C2522515-9641-2440-9A23-9540DEAB4A4A}"/>
                </a:ext>
              </a:extLst>
            </p:cNvPr>
            <p:cNvSpPr>
              <a:spLocks/>
            </p:cNvSpPr>
            <p:nvPr/>
          </p:nvSpPr>
          <p:spPr bwMode="auto">
            <a:xfrm>
              <a:off x="6592888" y="2709863"/>
              <a:ext cx="42863" cy="9525"/>
            </a:xfrm>
            <a:custGeom>
              <a:avLst/>
              <a:gdLst>
                <a:gd name="T0" fmla="*/ 0 w 135"/>
                <a:gd name="T1" fmla="*/ 15 h 30"/>
                <a:gd name="T2" fmla="*/ 0 w 135"/>
                <a:gd name="T3" fmla="*/ 18 h 30"/>
                <a:gd name="T4" fmla="*/ 1 w 135"/>
                <a:gd name="T5" fmla="*/ 21 h 30"/>
                <a:gd name="T6" fmla="*/ 3 w 135"/>
                <a:gd name="T7" fmla="*/ 23 h 30"/>
                <a:gd name="T8" fmla="*/ 4 w 135"/>
                <a:gd name="T9" fmla="*/ 26 h 30"/>
                <a:gd name="T10" fmla="*/ 6 w 135"/>
                <a:gd name="T11" fmla="*/ 27 h 30"/>
                <a:gd name="T12" fmla="*/ 10 w 135"/>
                <a:gd name="T13" fmla="*/ 29 h 30"/>
                <a:gd name="T14" fmla="*/ 12 w 135"/>
                <a:gd name="T15" fmla="*/ 29 h 30"/>
                <a:gd name="T16" fmla="*/ 15 w 135"/>
                <a:gd name="T17" fmla="*/ 30 h 30"/>
                <a:gd name="T18" fmla="*/ 120 w 135"/>
                <a:gd name="T19" fmla="*/ 30 h 30"/>
                <a:gd name="T20" fmla="*/ 123 w 135"/>
                <a:gd name="T21" fmla="*/ 29 h 30"/>
                <a:gd name="T22" fmla="*/ 126 w 135"/>
                <a:gd name="T23" fmla="*/ 28 h 30"/>
                <a:gd name="T24" fmla="*/ 129 w 135"/>
                <a:gd name="T25" fmla="*/ 27 h 30"/>
                <a:gd name="T26" fmla="*/ 131 w 135"/>
                <a:gd name="T27" fmla="*/ 26 h 30"/>
                <a:gd name="T28" fmla="*/ 133 w 135"/>
                <a:gd name="T29" fmla="*/ 23 h 30"/>
                <a:gd name="T30" fmla="*/ 134 w 135"/>
                <a:gd name="T31" fmla="*/ 21 h 30"/>
                <a:gd name="T32" fmla="*/ 135 w 135"/>
                <a:gd name="T33" fmla="*/ 18 h 30"/>
                <a:gd name="T34" fmla="*/ 135 w 135"/>
                <a:gd name="T35" fmla="*/ 15 h 30"/>
                <a:gd name="T36" fmla="*/ 135 w 135"/>
                <a:gd name="T37" fmla="*/ 12 h 30"/>
                <a:gd name="T38" fmla="*/ 134 w 135"/>
                <a:gd name="T39" fmla="*/ 9 h 30"/>
                <a:gd name="T40" fmla="*/ 133 w 135"/>
                <a:gd name="T41" fmla="*/ 7 h 30"/>
                <a:gd name="T42" fmla="*/ 131 w 135"/>
                <a:gd name="T43" fmla="*/ 5 h 30"/>
                <a:gd name="T44" fmla="*/ 129 w 135"/>
                <a:gd name="T45" fmla="*/ 3 h 30"/>
                <a:gd name="T46" fmla="*/ 126 w 135"/>
                <a:gd name="T47" fmla="*/ 1 h 30"/>
                <a:gd name="T48" fmla="*/ 123 w 135"/>
                <a:gd name="T49" fmla="*/ 0 h 30"/>
                <a:gd name="T50" fmla="*/ 120 w 135"/>
                <a:gd name="T51" fmla="*/ 0 h 30"/>
                <a:gd name="T52" fmla="*/ 15 w 135"/>
                <a:gd name="T53" fmla="*/ 0 h 30"/>
                <a:gd name="T54" fmla="*/ 12 w 135"/>
                <a:gd name="T55" fmla="*/ 0 h 30"/>
                <a:gd name="T56" fmla="*/ 10 w 135"/>
                <a:gd name="T57" fmla="*/ 1 h 30"/>
                <a:gd name="T58" fmla="*/ 6 w 135"/>
                <a:gd name="T59" fmla="*/ 3 h 30"/>
                <a:gd name="T60" fmla="*/ 4 w 135"/>
                <a:gd name="T61" fmla="*/ 5 h 30"/>
                <a:gd name="T62" fmla="*/ 3 w 135"/>
                <a:gd name="T63" fmla="*/ 7 h 30"/>
                <a:gd name="T64" fmla="*/ 1 w 135"/>
                <a:gd name="T65" fmla="*/ 9 h 30"/>
                <a:gd name="T66" fmla="*/ 0 w 135"/>
                <a:gd name="T67" fmla="*/ 12 h 30"/>
                <a:gd name="T68" fmla="*/ 0 w 135"/>
                <a:gd name="T69" fmla="*/ 15 h 30"/>
                <a:gd name="T70" fmla="*/ 0 w 135"/>
                <a:gd name="T71"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5" h="30">
                  <a:moveTo>
                    <a:pt x="0" y="15"/>
                  </a:moveTo>
                  <a:lnTo>
                    <a:pt x="0" y="18"/>
                  </a:lnTo>
                  <a:lnTo>
                    <a:pt x="1" y="21"/>
                  </a:lnTo>
                  <a:lnTo>
                    <a:pt x="3" y="23"/>
                  </a:lnTo>
                  <a:lnTo>
                    <a:pt x="4" y="26"/>
                  </a:lnTo>
                  <a:lnTo>
                    <a:pt x="6" y="27"/>
                  </a:lnTo>
                  <a:lnTo>
                    <a:pt x="10" y="29"/>
                  </a:lnTo>
                  <a:lnTo>
                    <a:pt x="12" y="29"/>
                  </a:lnTo>
                  <a:lnTo>
                    <a:pt x="15" y="30"/>
                  </a:lnTo>
                  <a:lnTo>
                    <a:pt x="120" y="30"/>
                  </a:lnTo>
                  <a:lnTo>
                    <a:pt x="123" y="29"/>
                  </a:lnTo>
                  <a:lnTo>
                    <a:pt x="126" y="28"/>
                  </a:lnTo>
                  <a:lnTo>
                    <a:pt x="129" y="27"/>
                  </a:lnTo>
                  <a:lnTo>
                    <a:pt x="131" y="26"/>
                  </a:lnTo>
                  <a:lnTo>
                    <a:pt x="133" y="23"/>
                  </a:lnTo>
                  <a:lnTo>
                    <a:pt x="134" y="21"/>
                  </a:lnTo>
                  <a:lnTo>
                    <a:pt x="135" y="18"/>
                  </a:lnTo>
                  <a:lnTo>
                    <a:pt x="135" y="15"/>
                  </a:lnTo>
                  <a:lnTo>
                    <a:pt x="135" y="12"/>
                  </a:lnTo>
                  <a:lnTo>
                    <a:pt x="134" y="9"/>
                  </a:lnTo>
                  <a:lnTo>
                    <a:pt x="133" y="7"/>
                  </a:lnTo>
                  <a:lnTo>
                    <a:pt x="131" y="5"/>
                  </a:lnTo>
                  <a:lnTo>
                    <a:pt x="129" y="3"/>
                  </a:lnTo>
                  <a:lnTo>
                    <a:pt x="126" y="1"/>
                  </a:lnTo>
                  <a:lnTo>
                    <a:pt x="123" y="0"/>
                  </a:lnTo>
                  <a:lnTo>
                    <a:pt x="120" y="0"/>
                  </a:lnTo>
                  <a:lnTo>
                    <a:pt x="15" y="0"/>
                  </a:lnTo>
                  <a:lnTo>
                    <a:pt x="12" y="0"/>
                  </a:lnTo>
                  <a:lnTo>
                    <a:pt x="10" y="1"/>
                  </a:lnTo>
                  <a:lnTo>
                    <a:pt x="6" y="3"/>
                  </a:lnTo>
                  <a:lnTo>
                    <a:pt x="4" y="5"/>
                  </a:lnTo>
                  <a:lnTo>
                    <a:pt x="3" y="7"/>
                  </a:lnTo>
                  <a:lnTo>
                    <a:pt x="1" y="9"/>
                  </a:lnTo>
                  <a:lnTo>
                    <a:pt x="0"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45" name="Freeform 229">
              <a:extLst>
                <a:ext uri="{FF2B5EF4-FFF2-40B4-BE49-F238E27FC236}">
                  <a16:creationId xmlns:a16="http://schemas.microsoft.com/office/drawing/2014/main" id="{1BF67092-19C0-F540-8C8D-71920865F13E}"/>
                </a:ext>
              </a:extLst>
            </p:cNvPr>
            <p:cNvSpPr>
              <a:spLocks/>
            </p:cNvSpPr>
            <p:nvPr/>
          </p:nvSpPr>
          <p:spPr bwMode="auto">
            <a:xfrm>
              <a:off x="6540500" y="2593975"/>
              <a:ext cx="28575" cy="9525"/>
            </a:xfrm>
            <a:custGeom>
              <a:avLst/>
              <a:gdLst>
                <a:gd name="T0" fmla="*/ 75 w 90"/>
                <a:gd name="T1" fmla="*/ 0 h 30"/>
                <a:gd name="T2" fmla="*/ 15 w 90"/>
                <a:gd name="T3" fmla="*/ 0 h 30"/>
                <a:gd name="T4" fmla="*/ 12 w 90"/>
                <a:gd name="T5" fmla="*/ 0 h 30"/>
                <a:gd name="T6" fmla="*/ 9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9 w 90"/>
                <a:gd name="T31" fmla="*/ 29 h 30"/>
                <a:gd name="T32" fmla="*/ 12 w 90"/>
                <a:gd name="T33" fmla="*/ 30 h 30"/>
                <a:gd name="T34" fmla="*/ 15 w 90"/>
                <a:gd name="T35" fmla="*/ 30 h 30"/>
                <a:gd name="T36" fmla="*/ 75 w 90"/>
                <a:gd name="T37" fmla="*/ 30 h 30"/>
                <a:gd name="T38" fmla="*/ 78 w 90"/>
                <a:gd name="T39" fmla="*/ 30 h 30"/>
                <a:gd name="T40" fmla="*/ 80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0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9" y="1"/>
                  </a:lnTo>
                  <a:lnTo>
                    <a:pt x="6" y="3"/>
                  </a:lnTo>
                  <a:lnTo>
                    <a:pt x="4" y="5"/>
                  </a:lnTo>
                  <a:lnTo>
                    <a:pt x="2" y="7"/>
                  </a:lnTo>
                  <a:lnTo>
                    <a:pt x="1" y="9"/>
                  </a:lnTo>
                  <a:lnTo>
                    <a:pt x="0" y="12"/>
                  </a:lnTo>
                  <a:lnTo>
                    <a:pt x="0" y="15"/>
                  </a:lnTo>
                  <a:lnTo>
                    <a:pt x="0" y="19"/>
                  </a:lnTo>
                  <a:lnTo>
                    <a:pt x="1" y="21"/>
                  </a:lnTo>
                  <a:lnTo>
                    <a:pt x="2" y="24"/>
                  </a:lnTo>
                  <a:lnTo>
                    <a:pt x="4" y="26"/>
                  </a:lnTo>
                  <a:lnTo>
                    <a:pt x="6" y="27"/>
                  </a:lnTo>
                  <a:lnTo>
                    <a:pt x="9" y="29"/>
                  </a:lnTo>
                  <a:lnTo>
                    <a:pt x="12" y="30"/>
                  </a:lnTo>
                  <a:lnTo>
                    <a:pt x="15" y="30"/>
                  </a:lnTo>
                  <a:lnTo>
                    <a:pt x="75" y="30"/>
                  </a:lnTo>
                  <a:lnTo>
                    <a:pt x="78" y="30"/>
                  </a:lnTo>
                  <a:lnTo>
                    <a:pt x="80"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0"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grpSp>
        <p:nvGrpSpPr>
          <p:cNvPr id="246" name="Group 245">
            <a:extLst>
              <a:ext uri="{FF2B5EF4-FFF2-40B4-BE49-F238E27FC236}">
                <a16:creationId xmlns:a16="http://schemas.microsoft.com/office/drawing/2014/main" id="{2EB8E8AC-55F4-5E48-B120-01C0A701BE57}"/>
              </a:ext>
            </a:extLst>
          </p:cNvPr>
          <p:cNvGrpSpPr/>
          <p:nvPr/>
        </p:nvGrpSpPr>
        <p:grpSpPr>
          <a:xfrm>
            <a:off x="10276746" y="5642295"/>
            <a:ext cx="191964" cy="213263"/>
            <a:chOff x="10464801" y="817563"/>
            <a:chExt cx="287338" cy="239712"/>
          </a:xfrm>
          <a:solidFill>
            <a:schemeClr val="accent4"/>
          </a:solidFill>
        </p:grpSpPr>
        <p:sp>
          <p:nvSpPr>
            <p:cNvPr id="247" name="Freeform 334">
              <a:extLst>
                <a:ext uri="{FF2B5EF4-FFF2-40B4-BE49-F238E27FC236}">
                  <a16:creationId xmlns:a16="http://schemas.microsoft.com/office/drawing/2014/main" id="{1902FE51-0B9D-D54C-B474-7E4FA36822D8}"/>
                </a:ext>
              </a:extLst>
            </p:cNvPr>
            <p:cNvSpPr>
              <a:spLocks noEditPoints="1"/>
            </p:cNvSpPr>
            <p:nvPr/>
          </p:nvSpPr>
          <p:spPr bwMode="auto">
            <a:xfrm>
              <a:off x="10464801" y="817563"/>
              <a:ext cx="287338" cy="239712"/>
            </a:xfrm>
            <a:custGeom>
              <a:avLst/>
              <a:gdLst>
                <a:gd name="T0" fmla="*/ 723 w 904"/>
                <a:gd name="T1" fmla="*/ 602 h 753"/>
                <a:gd name="T2" fmla="*/ 512 w 904"/>
                <a:gd name="T3" fmla="*/ 602 h 753"/>
                <a:gd name="T4" fmla="*/ 512 w 904"/>
                <a:gd name="T5" fmla="*/ 722 h 753"/>
                <a:gd name="T6" fmla="*/ 181 w 904"/>
                <a:gd name="T7" fmla="*/ 542 h 753"/>
                <a:gd name="T8" fmla="*/ 181 w 904"/>
                <a:gd name="T9" fmla="*/ 722 h 753"/>
                <a:gd name="T10" fmla="*/ 391 w 904"/>
                <a:gd name="T11" fmla="*/ 722 h 753"/>
                <a:gd name="T12" fmla="*/ 331 w 904"/>
                <a:gd name="T13" fmla="*/ 524 h 753"/>
                <a:gd name="T14" fmla="*/ 327 w 904"/>
                <a:gd name="T15" fmla="*/ 516 h 753"/>
                <a:gd name="T16" fmla="*/ 319 w 904"/>
                <a:gd name="T17" fmla="*/ 512 h 753"/>
                <a:gd name="T18" fmla="*/ 163 w 904"/>
                <a:gd name="T19" fmla="*/ 512 h 753"/>
                <a:gd name="T20" fmla="*/ 155 w 904"/>
                <a:gd name="T21" fmla="*/ 516 h 753"/>
                <a:gd name="T22" fmla="*/ 151 w 904"/>
                <a:gd name="T23" fmla="*/ 524 h 753"/>
                <a:gd name="T24" fmla="*/ 91 w 904"/>
                <a:gd name="T25" fmla="*/ 722 h 753"/>
                <a:gd name="T26" fmla="*/ 813 w 904"/>
                <a:gd name="T27" fmla="*/ 722 h 753"/>
                <a:gd name="T28" fmla="*/ 753 w 904"/>
                <a:gd name="T29" fmla="*/ 584 h 753"/>
                <a:gd name="T30" fmla="*/ 748 w 904"/>
                <a:gd name="T31" fmla="*/ 577 h 753"/>
                <a:gd name="T32" fmla="*/ 741 w 904"/>
                <a:gd name="T33" fmla="*/ 572 h 753"/>
                <a:gd name="T34" fmla="*/ 494 w 904"/>
                <a:gd name="T35" fmla="*/ 572 h 753"/>
                <a:gd name="T36" fmla="*/ 487 w 904"/>
                <a:gd name="T37" fmla="*/ 577 h 753"/>
                <a:gd name="T38" fmla="*/ 482 w 904"/>
                <a:gd name="T39" fmla="*/ 584 h 753"/>
                <a:gd name="T40" fmla="*/ 421 w 904"/>
                <a:gd name="T41" fmla="*/ 722 h 753"/>
                <a:gd name="T42" fmla="*/ 723 w 904"/>
                <a:gd name="T43" fmla="*/ 121 h 753"/>
                <a:gd name="T44" fmla="*/ 723 w 904"/>
                <a:gd name="T45" fmla="*/ 241 h 753"/>
                <a:gd name="T46" fmla="*/ 843 w 904"/>
                <a:gd name="T47" fmla="*/ 722 h 753"/>
                <a:gd name="T48" fmla="*/ 885 w 904"/>
                <a:gd name="T49" fmla="*/ 376 h 753"/>
                <a:gd name="T50" fmla="*/ 895 w 904"/>
                <a:gd name="T51" fmla="*/ 375 h 753"/>
                <a:gd name="T52" fmla="*/ 903 w 904"/>
                <a:gd name="T53" fmla="*/ 366 h 753"/>
                <a:gd name="T54" fmla="*/ 903 w 904"/>
                <a:gd name="T55" fmla="*/ 358 h 753"/>
                <a:gd name="T56" fmla="*/ 898 w 904"/>
                <a:gd name="T57" fmla="*/ 350 h 753"/>
                <a:gd name="T58" fmla="*/ 813 w 904"/>
                <a:gd name="T59" fmla="*/ 106 h 753"/>
                <a:gd name="T60" fmla="*/ 811 w 904"/>
                <a:gd name="T61" fmla="*/ 97 h 753"/>
                <a:gd name="T62" fmla="*/ 804 w 904"/>
                <a:gd name="T63" fmla="*/ 92 h 753"/>
                <a:gd name="T64" fmla="*/ 708 w 904"/>
                <a:gd name="T65" fmla="*/ 91 h 753"/>
                <a:gd name="T66" fmla="*/ 699 w 904"/>
                <a:gd name="T67" fmla="*/ 93 h 753"/>
                <a:gd name="T68" fmla="*/ 694 w 904"/>
                <a:gd name="T69" fmla="*/ 99 h 753"/>
                <a:gd name="T70" fmla="*/ 693 w 904"/>
                <a:gd name="T71" fmla="*/ 221 h 753"/>
                <a:gd name="T72" fmla="*/ 333 w 904"/>
                <a:gd name="T73" fmla="*/ 0 h 753"/>
                <a:gd name="T74" fmla="*/ 325 w 904"/>
                <a:gd name="T75" fmla="*/ 1 h 753"/>
                <a:gd name="T76" fmla="*/ 318 w 904"/>
                <a:gd name="T77" fmla="*/ 7 h 753"/>
                <a:gd name="T78" fmla="*/ 316 w 904"/>
                <a:gd name="T79" fmla="*/ 15 h 753"/>
                <a:gd name="T80" fmla="*/ 319 w 904"/>
                <a:gd name="T81" fmla="*/ 24 h 753"/>
                <a:gd name="T82" fmla="*/ 391 w 904"/>
                <a:gd name="T83" fmla="*/ 70 h 753"/>
                <a:gd name="T84" fmla="*/ 69 w 904"/>
                <a:gd name="T85" fmla="*/ 394 h 753"/>
                <a:gd name="T86" fmla="*/ 6 w 904"/>
                <a:gd name="T87" fmla="*/ 424 h 753"/>
                <a:gd name="T88" fmla="*/ 1 w 904"/>
                <a:gd name="T89" fmla="*/ 432 h 753"/>
                <a:gd name="T90" fmla="*/ 1 w 904"/>
                <a:gd name="T91" fmla="*/ 440 h 753"/>
                <a:gd name="T92" fmla="*/ 7 w 904"/>
                <a:gd name="T93" fmla="*/ 450 h 753"/>
                <a:gd name="T94" fmla="*/ 19 w 904"/>
                <a:gd name="T95" fmla="*/ 451 h 753"/>
                <a:gd name="T96" fmla="*/ 61 w 904"/>
                <a:gd name="T97" fmla="*/ 722 h 753"/>
                <a:gd name="T98" fmla="*/ 9 w 904"/>
                <a:gd name="T99" fmla="*/ 724 h 753"/>
                <a:gd name="T100" fmla="*/ 3 w 904"/>
                <a:gd name="T101" fmla="*/ 730 h 753"/>
                <a:gd name="T102" fmla="*/ 0 w 904"/>
                <a:gd name="T103" fmla="*/ 738 h 753"/>
                <a:gd name="T104" fmla="*/ 3 w 904"/>
                <a:gd name="T105" fmla="*/ 746 h 753"/>
                <a:gd name="T106" fmla="*/ 9 w 904"/>
                <a:gd name="T107" fmla="*/ 751 h 753"/>
                <a:gd name="T108" fmla="*/ 166 w 904"/>
                <a:gd name="T109" fmla="*/ 753 h 753"/>
                <a:gd name="T110" fmla="*/ 738 w 904"/>
                <a:gd name="T111" fmla="*/ 753 h 753"/>
                <a:gd name="T112" fmla="*/ 894 w 904"/>
                <a:gd name="T113" fmla="*/ 751 h 753"/>
                <a:gd name="T114" fmla="*/ 901 w 904"/>
                <a:gd name="T115" fmla="*/ 746 h 753"/>
                <a:gd name="T116" fmla="*/ 904 w 904"/>
                <a:gd name="T117" fmla="*/ 738 h 753"/>
                <a:gd name="T118" fmla="*/ 901 w 904"/>
                <a:gd name="T119" fmla="*/ 730 h 753"/>
                <a:gd name="T120" fmla="*/ 894 w 904"/>
                <a:gd name="T121" fmla="*/ 72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753">
                  <a:moveTo>
                    <a:pt x="632" y="722"/>
                  </a:moveTo>
                  <a:lnTo>
                    <a:pt x="632" y="602"/>
                  </a:lnTo>
                  <a:lnTo>
                    <a:pt x="723" y="602"/>
                  </a:lnTo>
                  <a:lnTo>
                    <a:pt x="723" y="722"/>
                  </a:lnTo>
                  <a:lnTo>
                    <a:pt x="632" y="722"/>
                  </a:lnTo>
                  <a:close/>
                  <a:moveTo>
                    <a:pt x="512" y="602"/>
                  </a:moveTo>
                  <a:lnTo>
                    <a:pt x="602" y="602"/>
                  </a:lnTo>
                  <a:lnTo>
                    <a:pt x="602" y="722"/>
                  </a:lnTo>
                  <a:lnTo>
                    <a:pt x="512" y="722"/>
                  </a:lnTo>
                  <a:lnTo>
                    <a:pt x="512" y="602"/>
                  </a:lnTo>
                  <a:close/>
                  <a:moveTo>
                    <a:pt x="181" y="722"/>
                  </a:moveTo>
                  <a:lnTo>
                    <a:pt x="181" y="542"/>
                  </a:lnTo>
                  <a:lnTo>
                    <a:pt x="301" y="542"/>
                  </a:lnTo>
                  <a:lnTo>
                    <a:pt x="301" y="722"/>
                  </a:lnTo>
                  <a:lnTo>
                    <a:pt x="181" y="722"/>
                  </a:lnTo>
                  <a:close/>
                  <a:moveTo>
                    <a:pt x="91" y="417"/>
                  </a:moveTo>
                  <a:lnTo>
                    <a:pt x="391" y="273"/>
                  </a:lnTo>
                  <a:lnTo>
                    <a:pt x="391" y="722"/>
                  </a:lnTo>
                  <a:lnTo>
                    <a:pt x="331" y="722"/>
                  </a:lnTo>
                  <a:lnTo>
                    <a:pt x="331" y="527"/>
                  </a:lnTo>
                  <a:lnTo>
                    <a:pt x="331" y="524"/>
                  </a:lnTo>
                  <a:lnTo>
                    <a:pt x="330" y="521"/>
                  </a:lnTo>
                  <a:lnTo>
                    <a:pt x="329" y="519"/>
                  </a:lnTo>
                  <a:lnTo>
                    <a:pt x="327" y="516"/>
                  </a:lnTo>
                  <a:lnTo>
                    <a:pt x="325" y="514"/>
                  </a:lnTo>
                  <a:lnTo>
                    <a:pt x="323" y="513"/>
                  </a:lnTo>
                  <a:lnTo>
                    <a:pt x="319" y="512"/>
                  </a:lnTo>
                  <a:lnTo>
                    <a:pt x="316" y="512"/>
                  </a:lnTo>
                  <a:lnTo>
                    <a:pt x="166" y="512"/>
                  </a:lnTo>
                  <a:lnTo>
                    <a:pt x="163" y="512"/>
                  </a:lnTo>
                  <a:lnTo>
                    <a:pt x="160" y="513"/>
                  </a:lnTo>
                  <a:lnTo>
                    <a:pt x="157" y="514"/>
                  </a:lnTo>
                  <a:lnTo>
                    <a:pt x="155" y="516"/>
                  </a:lnTo>
                  <a:lnTo>
                    <a:pt x="153" y="519"/>
                  </a:lnTo>
                  <a:lnTo>
                    <a:pt x="152" y="521"/>
                  </a:lnTo>
                  <a:lnTo>
                    <a:pt x="151" y="524"/>
                  </a:lnTo>
                  <a:lnTo>
                    <a:pt x="151" y="527"/>
                  </a:lnTo>
                  <a:lnTo>
                    <a:pt x="151" y="722"/>
                  </a:lnTo>
                  <a:lnTo>
                    <a:pt x="91" y="722"/>
                  </a:lnTo>
                  <a:lnTo>
                    <a:pt x="91" y="417"/>
                  </a:lnTo>
                  <a:close/>
                  <a:moveTo>
                    <a:pt x="813" y="332"/>
                  </a:moveTo>
                  <a:lnTo>
                    <a:pt x="813" y="722"/>
                  </a:lnTo>
                  <a:lnTo>
                    <a:pt x="753" y="722"/>
                  </a:lnTo>
                  <a:lnTo>
                    <a:pt x="753" y="587"/>
                  </a:lnTo>
                  <a:lnTo>
                    <a:pt x="753" y="584"/>
                  </a:lnTo>
                  <a:lnTo>
                    <a:pt x="752" y="582"/>
                  </a:lnTo>
                  <a:lnTo>
                    <a:pt x="750" y="579"/>
                  </a:lnTo>
                  <a:lnTo>
                    <a:pt x="748" y="577"/>
                  </a:lnTo>
                  <a:lnTo>
                    <a:pt x="746" y="574"/>
                  </a:lnTo>
                  <a:lnTo>
                    <a:pt x="744" y="573"/>
                  </a:lnTo>
                  <a:lnTo>
                    <a:pt x="741" y="572"/>
                  </a:lnTo>
                  <a:lnTo>
                    <a:pt x="738" y="572"/>
                  </a:lnTo>
                  <a:lnTo>
                    <a:pt x="497" y="572"/>
                  </a:lnTo>
                  <a:lnTo>
                    <a:pt x="494" y="572"/>
                  </a:lnTo>
                  <a:lnTo>
                    <a:pt x="491" y="573"/>
                  </a:lnTo>
                  <a:lnTo>
                    <a:pt x="489" y="574"/>
                  </a:lnTo>
                  <a:lnTo>
                    <a:pt x="487" y="577"/>
                  </a:lnTo>
                  <a:lnTo>
                    <a:pt x="484" y="579"/>
                  </a:lnTo>
                  <a:lnTo>
                    <a:pt x="483" y="582"/>
                  </a:lnTo>
                  <a:lnTo>
                    <a:pt x="482" y="584"/>
                  </a:lnTo>
                  <a:lnTo>
                    <a:pt x="482" y="587"/>
                  </a:lnTo>
                  <a:lnTo>
                    <a:pt x="482" y="722"/>
                  </a:lnTo>
                  <a:lnTo>
                    <a:pt x="421" y="722"/>
                  </a:lnTo>
                  <a:lnTo>
                    <a:pt x="421" y="89"/>
                  </a:lnTo>
                  <a:lnTo>
                    <a:pt x="813" y="332"/>
                  </a:lnTo>
                  <a:close/>
                  <a:moveTo>
                    <a:pt x="723" y="121"/>
                  </a:moveTo>
                  <a:lnTo>
                    <a:pt x="783" y="121"/>
                  </a:lnTo>
                  <a:lnTo>
                    <a:pt x="783" y="278"/>
                  </a:lnTo>
                  <a:lnTo>
                    <a:pt x="723" y="241"/>
                  </a:lnTo>
                  <a:lnTo>
                    <a:pt x="723" y="121"/>
                  </a:lnTo>
                  <a:close/>
                  <a:moveTo>
                    <a:pt x="889" y="722"/>
                  </a:moveTo>
                  <a:lnTo>
                    <a:pt x="843" y="722"/>
                  </a:lnTo>
                  <a:lnTo>
                    <a:pt x="843" y="351"/>
                  </a:lnTo>
                  <a:lnTo>
                    <a:pt x="880" y="374"/>
                  </a:lnTo>
                  <a:lnTo>
                    <a:pt x="885" y="376"/>
                  </a:lnTo>
                  <a:lnTo>
                    <a:pt x="889" y="377"/>
                  </a:lnTo>
                  <a:lnTo>
                    <a:pt x="892" y="376"/>
                  </a:lnTo>
                  <a:lnTo>
                    <a:pt x="895" y="375"/>
                  </a:lnTo>
                  <a:lnTo>
                    <a:pt x="898" y="373"/>
                  </a:lnTo>
                  <a:lnTo>
                    <a:pt x="901" y="369"/>
                  </a:lnTo>
                  <a:lnTo>
                    <a:pt x="903" y="366"/>
                  </a:lnTo>
                  <a:lnTo>
                    <a:pt x="903" y="364"/>
                  </a:lnTo>
                  <a:lnTo>
                    <a:pt x="904" y="361"/>
                  </a:lnTo>
                  <a:lnTo>
                    <a:pt x="903" y="358"/>
                  </a:lnTo>
                  <a:lnTo>
                    <a:pt x="902" y="356"/>
                  </a:lnTo>
                  <a:lnTo>
                    <a:pt x="901" y="352"/>
                  </a:lnTo>
                  <a:lnTo>
                    <a:pt x="898" y="350"/>
                  </a:lnTo>
                  <a:lnTo>
                    <a:pt x="896" y="349"/>
                  </a:lnTo>
                  <a:lnTo>
                    <a:pt x="813" y="297"/>
                  </a:lnTo>
                  <a:lnTo>
                    <a:pt x="813" y="106"/>
                  </a:lnTo>
                  <a:lnTo>
                    <a:pt x="813" y="102"/>
                  </a:lnTo>
                  <a:lnTo>
                    <a:pt x="812" y="99"/>
                  </a:lnTo>
                  <a:lnTo>
                    <a:pt x="811" y="97"/>
                  </a:lnTo>
                  <a:lnTo>
                    <a:pt x="808" y="95"/>
                  </a:lnTo>
                  <a:lnTo>
                    <a:pt x="806" y="93"/>
                  </a:lnTo>
                  <a:lnTo>
                    <a:pt x="804" y="92"/>
                  </a:lnTo>
                  <a:lnTo>
                    <a:pt x="801" y="91"/>
                  </a:lnTo>
                  <a:lnTo>
                    <a:pt x="798" y="91"/>
                  </a:lnTo>
                  <a:lnTo>
                    <a:pt x="708" y="91"/>
                  </a:lnTo>
                  <a:lnTo>
                    <a:pt x="704" y="91"/>
                  </a:lnTo>
                  <a:lnTo>
                    <a:pt x="702" y="92"/>
                  </a:lnTo>
                  <a:lnTo>
                    <a:pt x="699" y="93"/>
                  </a:lnTo>
                  <a:lnTo>
                    <a:pt x="697" y="95"/>
                  </a:lnTo>
                  <a:lnTo>
                    <a:pt x="695" y="97"/>
                  </a:lnTo>
                  <a:lnTo>
                    <a:pt x="694" y="99"/>
                  </a:lnTo>
                  <a:lnTo>
                    <a:pt x="693" y="102"/>
                  </a:lnTo>
                  <a:lnTo>
                    <a:pt x="693" y="106"/>
                  </a:lnTo>
                  <a:lnTo>
                    <a:pt x="693" y="221"/>
                  </a:lnTo>
                  <a:lnTo>
                    <a:pt x="340" y="3"/>
                  </a:lnTo>
                  <a:lnTo>
                    <a:pt x="336" y="0"/>
                  </a:lnTo>
                  <a:lnTo>
                    <a:pt x="333" y="0"/>
                  </a:lnTo>
                  <a:lnTo>
                    <a:pt x="331" y="0"/>
                  </a:lnTo>
                  <a:lnTo>
                    <a:pt x="328" y="0"/>
                  </a:lnTo>
                  <a:lnTo>
                    <a:pt x="325" y="1"/>
                  </a:lnTo>
                  <a:lnTo>
                    <a:pt x="323" y="3"/>
                  </a:lnTo>
                  <a:lnTo>
                    <a:pt x="320" y="5"/>
                  </a:lnTo>
                  <a:lnTo>
                    <a:pt x="318" y="7"/>
                  </a:lnTo>
                  <a:lnTo>
                    <a:pt x="317" y="10"/>
                  </a:lnTo>
                  <a:lnTo>
                    <a:pt x="316" y="12"/>
                  </a:lnTo>
                  <a:lnTo>
                    <a:pt x="316" y="15"/>
                  </a:lnTo>
                  <a:lnTo>
                    <a:pt x="317" y="19"/>
                  </a:lnTo>
                  <a:lnTo>
                    <a:pt x="317" y="21"/>
                  </a:lnTo>
                  <a:lnTo>
                    <a:pt x="319" y="24"/>
                  </a:lnTo>
                  <a:lnTo>
                    <a:pt x="321" y="26"/>
                  </a:lnTo>
                  <a:lnTo>
                    <a:pt x="324" y="28"/>
                  </a:lnTo>
                  <a:lnTo>
                    <a:pt x="391" y="70"/>
                  </a:lnTo>
                  <a:lnTo>
                    <a:pt x="391" y="239"/>
                  </a:lnTo>
                  <a:lnTo>
                    <a:pt x="72" y="393"/>
                  </a:lnTo>
                  <a:lnTo>
                    <a:pt x="69" y="394"/>
                  </a:lnTo>
                  <a:lnTo>
                    <a:pt x="67" y="395"/>
                  </a:lnTo>
                  <a:lnTo>
                    <a:pt x="8" y="423"/>
                  </a:lnTo>
                  <a:lnTo>
                    <a:pt x="6" y="424"/>
                  </a:lnTo>
                  <a:lnTo>
                    <a:pt x="4" y="426"/>
                  </a:lnTo>
                  <a:lnTo>
                    <a:pt x="2" y="429"/>
                  </a:lnTo>
                  <a:lnTo>
                    <a:pt x="1" y="432"/>
                  </a:lnTo>
                  <a:lnTo>
                    <a:pt x="1" y="435"/>
                  </a:lnTo>
                  <a:lnTo>
                    <a:pt x="1" y="437"/>
                  </a:lnTo>
                  <a:lnTo>
                    <a:pt x="1" y="440"/>
                  </a:lnTo>
                  <a:lnTo>
                    <a:pt x="2" y="444"/>
                  </a:lnTo>
                  <a:lnTo>
                    <a:pt x="4" y="447"/>
                  </a:lnTo>
                  <a:lnTo>
                    <a:pt x="7" y="450"/>
                  </a:lnTo>
                  <a:lnTo>
                    <a:pt x="12" y="451"/>
                  </a:lnTo>
                  <a:lnTo>
                    <a:pt x="16" y="452"/>
                  </a:lnTo>
                  <a:lnTo>
                    <a:pt x="19" y="451"/>
                  </a:lnTo>
                  <a:lnTo>
                    <a:pt x="22" y="450"/>
                  </a:lnTo>
                  <a:lnTo>
                    <a:pt x="61" y="432"/>
                  </a:lnTo>
                  <a:lnTo>
                    <a:pt x="61" y="722"/>
                  </a:lnTo>
                  <a:lnTo>
                    <a:pt x="16" y="722"/>
                  </a:lnTo>
                  <a:lnTo>
                    <a:pt x="13" y="724"/>
                  </a:lnTo>
                  <a:lnTo>
                    <a:pt x="9" y="724"/>
                  </a:lnTo>
                  <a:lnTo>
                    <a:pt x="7" y="726"/>
                  </a:lnTo>
                  <a:lnTo>
                    <a:pt x="5" y="727"/>
                  </a:lnTo>
                  <a:lnTo>
                    <a:pt x="3" y="730"/>
                  </a:lnTo>
                  <a:lnTo>
                    <a:pt x="2" y="732"/>
                  </a:lnTo>
                  <a:lnTo>
                    <a:pt x="1" y="735"/>
                  </a:lnTo>
                  <a:lnTo>
                    <a:pt x="0" y="738"/>
                  </a:lnTo>
                  <a:lnTo>
                    <a:pt x="1" y="741"/>
                  </a:lnTo>
                  <a:lnTo>
                    <a:pt x="2" y="744"/>
                  </a:lnTo>
                  <a:lnTo>
                    <a:pt x="3" y="746"/>
                  </a:lnTo>
                  <a:lnTo>
                    <a:pt x="5" y="748"/>
                  </a:lnTo>
                  <a:lnTo>
                    <a:pt x="7" y="750"/>
                  </a:lnTo>
                  <a:lnTo>
                    <a:pt x="9" y="751"/>
                  </a:lnTo>
                  <a:lnTo>
                    <a:pt x="13" y="753"/>
                  </a:lnTo>
                  <a:lnTo>
                    <a:pt x="16" y="753"/>
                  </a:lnTo>
                  <a:lnTo>
                    <a:pt x="166" y="753"/>
                  </a:lnTo>
                  <a:lnTo>
                    <a:pt x="316" y="753"/>
                  </a:lnTo>
                  <a:lnTo>
                    <a:pt x="497" y="753"/>
                  </a:lnTo>
                  <a:lnTo>
                    <a:pt x="738" y="753"/>
                  </a:lnTo>
                  <a:lnTo>
                    <a:pt x="889" y="753"/>
                  </a:lnTo>
                  <a:lnTo>
                    <a:pt x="891" y="753"/>
                  </a:lnTo>
                  <a:lnTo>
                    <a:pt x="894" y="751"/>
                  </a:lnTo>
                  <a:lnTo>
                    <a:pt x="896" y="750"/>
                  </a:lnTo>
                  <a:lnTo>
                    <a:pt x="898" y="748"/>
                  </a:lnTo>
                  <a:lnTo>
                    <a:pt x="901" y="746"/>
                  </a:lnTo>
                  <a:lnTo>
                    <a:pt x="902" y="744"/>
                  </a:lnTo>
                  <a:lnTo>
                    <a:pt x="903" y="741"/>
                  </a:lnTo>
                  <a:lnTo>
                    <a:pt x="904" y="738"/>
                  </a:lnTo>
                  <a:lnTo>
                    <a:pt x="903" y="735"/>
                  </a:lnTo>
                  <a:lnTo>
                    <a:pt x="902" y="732"/>
                  </a:lnTo>
                  <a:lnTo>
                    <a:pt x="901" y="730"/>
                  </a:lnTo>
                  <a:lnTo>
                    <a:pt x="898" y="727"/>
                  </a:lnTo>
                  <a:lnTo>
                    <a:pt x="896" y="726"/>
                  </a:lnTo>
                  <a:lnTo>
                    <a:pt x="894" y="724"/>
                  </a:lnTo>
                  <a:lnTo>
                    <a:pt x="891" y="724"/>
                  </a:lnTo>
                  <a:lnTo>
                    <a:pt x="889" y="7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48" name="Freeform 335">
              <a:extLst>
                <a:ext uri="{FF2B5EF4-FFF2-40B4-BE49-F238E27FC236}">
                  <a16:creationId xmlns:a16="http://schemas.microsoft.com/office/drawing/2014/main" id="{7F8C9258-AC3E-914E-AA01-4BBBCB0D3C2C}"/>
                </a:ext>
              </a:extLst>
            </p:cNvPr>
            <p:cNvSpPr>
              <a:spLocks/>
            </p:cNvSpPr>
            <p:nvPr/>
          </p:nvSpPr>
          <p:spPr bwMode="auto">
            <a:xfrm>
              <a:off x="10512426" y="962025"/>
              <a:ext cx="57150" cy="9525"/>
            </a:xfrm>
            <a:custGeom>
              <a:avLst/>
              <a:gdLst>
                <a:gd name="T0" fmla="*/ 15 w 180"/>
                <a:gd name="T1" fmla="*/ 30 h 30"/>
                <a:gd name="T2" fmla="*/ 165 w 180"/>
                <a:gd name="T3" fmla="*/ 30 h 30"/>
                <a:gd name="T4" fmla="*/ 168 w 180"/>
                <a:gd name="T5" fmla="*/ 29 h 30"/>
                <a:gd name="T6" fmla="*/ 172 w 180"/>
                <a:gd name="T7" fmla="*/ 29 h 30"/>
                <a:gd name="T8" fmla="*/ 174 w 180"/>
                <a:gd name="T9" fmla="*/ 27 h 30"/>
                <a:gd name="T10" fmla="*/ 176 w 180"/>
                <a:gd name="T11" fmla="*/ 26 h 30"/>
                <a:gd name="T12" fmla="*/ 178 w 180"/>
                <a:gd name="T13" fmla="*/ 24 h 30"/>
                <a:gd name="T14" fmla="*/ 179 w 180"/>
                <a:gd name="T15" fmla="*/ 20 h 30"/>
                <a:gd name="T16" fmla="*/ 180 w 180"/>
                <a:gd name="T17" fmla="*/ 18 h 30"/>
                <a:gd name="T18" fmla="*/ 180 w 180"/>
                <a:gd name="T19" fmla="*/ 15 h 30"/>
                <a:gd name="T20" fmla="*/ 180 w 180"/>
                <a:gd name="T21" fmla="*/ 12 h 30"/>
                <a:gd name="T22" fmla="*/ 179 w 180"/>
                <a:gd name="T23" fmla="*/ 9 h 30"/>
                <a:gd name="T24" fmla="*/ 178 w 180"/>
                <a:gd name="T25" fmla="*/ 7 h 30"/>
                <a:gd name="T26" fmla="*/ 176 w 180"/>
                <a:gd name="T27" fmla="*/ 4 h 30"/>
                <a:gd name="T28" fmla="*/ 174 w 180"/>
                <a:gd name="T29" fmla="*/ 2 h 30"/>
                <a:gd name="T30" fmla="*/ 172 w 180"/>
                <a:gd name="T31" fmla="*/ 1 h 30"/>
                <a:gd name="T32" fmla="*/ 168 w 180"/>
                <a:gd name="T33" fmla="*/ 0 h 30"/>
                <a:gd name="T34" fmla="*/ 165 w 180"/>
                <a:gd name="T35" fmla="*/ 0 h 30"/>
                <a:gd name="T36" fmla="*/ 15 w 180"/>
                <a:gd name="T37" fmla="*/ 0 h 30"/>
                <a:gd name="T38" fmla="*/ 12 w 180"/>
                <a:gd name="T39" fmla="*/ 0 h 30"/>
                <a:gd name="T40" fmla="*/ 9 w 180"/>
                <a:gd name="T41" fmla="*/ 1 h 30"/>
                <a:gd name="T42" fmla="*/ 6 w 180"/>
                <a:gd name="T43" fmla="*/ 2 h 30"/>
                <a:gd name="T44" fmla="*/ 4 w 180"/>
                <a:gd name="T45" fmla="*/ 4 h 30"/>
                <a:gd name="T46" fmla="*/ 2 w 180"/>
                <a:gd name="T47" fmla="*/ 7 h 30"/>
                <a:gd name="T48" fmla="*/ 1 w 180"/>
                <a:gd name="T49" fmla="*/ 9 h 30"/>
                <a:gd name="T50" fmla="*/ 0 w 180"/>
                <a:gd name="T51" fmla="*/ 12 h 30"/>
                <a:gd name="T52" fmla="*/ 0 w 180"/>
                <a:gd name="T53" fmla="*/ 15 h 30"/>
                <a:gd name="T54" fmla="*/ 0 w 180"/>
                <a:gd name="T55" fmla="*/ 18 h 30"/>
                <a:gd name="T56" fmla="*/ 1 w 180"/>
                <a:gd name="T57" fmla="*/ 20 h 30"/>
                <a:gd name="T58" fmla="*/ 2 w 180"/>
                <a:gd name="T59" fmla="*/ 24 h 30"/>
                <a:gd name="T60" fmla="*/ 4 w 180"/>
                <a:gd name="T61" fmla="*/ 26 h 30"/>
                <a:gd name="T62" fmla="*/ 6 w 180"/>
                <a:gd name="T63" fmla="*/ 27 h 30"/>
                <a:gd name="T64" fmla="*/ 9 w 180"/>
                <a:gd name="T65" fmla="*/ 29 h 30"/>
                <a:gd name="T66" fmla="*/ 12 w 180"/>
                <a:gd name="T67" fmla="*/ 29 h 30"/>
                <a:gd name="T68" fmla="*/ 15 w 180"/>
                <a:gd name="T69" fmla="*/ 30 h 30"/>
                <a:gd name="T70" fmla="*/ 15 w 180"/>
                <a:gd name="T7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30">
                  <a:moveTo>
                    <a:pt x="15" y="30"/>
                  </a:moveTo>
                  <a:lnTo>
                    <a:pt x="165" y="30"/>
                  </a:lnTo>
                  <a:lnTo>
                    <a:pt x="168" y="29"/>
                  </a:lnTo>
                  <a:lnTo>
                    <a:pt x="172" y="29"/>
                  </a:lnTo>
                  <a:lnTo>
                    <a:pt x="174" y="27"/>
                  </a:lnTo>
                  <a:lnTo>
                    <a:pt x="176" y="26"/>
                  </a:lnTo>
                  <a:lnTo>
                    <a:pt x="178" y="24"/>
                  </a:lnTo>
                  <a:lnTo>
                    <a:pt x="179" y="20"/>
                  </a:lnTo>
                  <a:lnTo>
                    <a:pt x="180" y="18"/>
                  </a:lnTo>
                  <a:lnTo>
                    <a:pt x="180" y="15"/>
                  </a:lnTo>
                  <a:lnTo>
                    <a:pt x="180" y="12"/>
                  </a:lnTo>
                  <a:lnTo>
                    <a:pt x="179" y="9"/>
                  </a:lnTo>
                  <a:lnTo>
                    <a:pt x="178" y="7"/>
                  </a:lnTo>
                  <a:lnTo>
                    <a:pt x="176" y="4"/>
                  </a:lnTo>
                  <a:lnTo>
                    <a:pt x="174" y="2"/>
                  </a:lnTo>
                  <a:lnTo>
                    <a:pt x="172" y="1"/>
                  </a:lnTo>
                  <a:lnTo>
                    <a:pt x="168" y="0"/>
                  </a:lnTo>
                  <a:lnTo>
                    <a:pt x="165" y="0"/>
                  </a:lnTo>
                  <a:lnTo>
                    <a:pt x="15" y="0"/>
                  </a:lnTo>
                  <a:lnTo>
                    <a:pt x="12" y="0"/>
                  </a:lnTo>
                  <a:lnTo>
                    <a:pt x="9" y="1"/>
                  </a:lnTo>
                  <a:lnTo>
                    <a:pt x="6" y="2"/>
                  </a:lnTo>
                  <a:lnTo>
                    <a:pt x="4" y="4"/>
                  </a:lnTo>
                  <a:lnTo>
                    <a:pt x="2" y="7"/>
                  </a:lnTo>
                  <a:lnTo>
                    <a:pt x="1" y="9"/>
                  </a:lnTo>
                  <a:lnTo>
                    <a:pt x="0" y="12"/>
                  </a:lnTo>
                  <a:lnTo>
                    <a:pt x="0" y="15"/>
                  </a:lnTo>
                  <a:lnTo>
                    <a:pt x="0" y="18"/>
                  </a:lnTo>
                  <a:lnTo>
                    <a:pt x="1" y="20"/>
                  </a:lnTo>
                  <a:lnTo>
                    <a:pt x="2" y="24"/>
                  </a:lnTo>
                  <a:lnTo>
                    <a:pt x="4" y="26"/>
                  </a:lnTo>
                  <a:lnTo>
                    <a:pt x="6" y="27"/>
                  </a:lnTo>
                  <a:lnTo>
                    <a:pt x="9" y="29"/>
                  </a:lnTo>
                  <a:lnTo>
                    <a:pt x="12" y="29"/>
                  </a:lnTo>
                  <a:lnTo>
                    <a:pt x="15" y="30"/>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249" name="Freeform 336">
              <a:extLst>
                <a:ext uri="{FF2B5EF4-FFF2-40B4-BE49-F238E27FC236}">
                  <a16:creationId xmlns:a16="http://schemas.microsoft.com/office/drawing/2014/main" id="{7D506565-27E5-4C41-A4D9-5D8B925B11E2}"/>
                </a:ext>
              </a:extLst>
            </p:cNvPr>
            <p:cNvSpPr>
              <a:spLocks noEditPoints="1"/>
            </p:cNvSpPr>
            <p:nvPr/>
          </p:nvSpPr>
          <p:spPr bwMode="auto">
            <a:xfrm>
              <a:off x="10607676" y="893763"/>
              <a:ext cx="47625" cy="49212"/>
            </a:xfrm>
            <a:custGeom>
              <a:avLst/>
              <a:gdLst>
                <a:gd name="T0" fmla="*/ 84 w 150"/>
                <a:gd name="T1" fmla="*/ 31 h 151"/>
                <a:gd name="T2" fmla="*/ 100 w 150"/>
                <a:gd name="T3" fmla="*/ 37 h 151"/>
                <a:gd name="T4" fmla="*/ 113 w 150"/>
                <a:gd name="T5" fmla="*/ 50 h 151"/>
                <a:gd name="T6" fmla="*/ 119 w 150"/>
                <a:gd name="T7" fmla="*/ 66 h 151"/>
                <a:gd name="T8" fmla="*/ 119 w 150"/>
                <a:gd name="T9" fmla="*/ 84 h 151"/>
                <a:gd name="T10" fmla="*/ 113 w 150"/>
                <a:gd name="T11" fmla="*/ 101 h 151"/>
                <a:gd name="T12" fmla="*/ 100 w 150"/>
                <a:gd name="T13" fmla="*/ 112 h 151"/>
                <a:gd name="T14" fmla="*/ 84 w 150"/>
                <a:gd name="T15" fmla="*/ 120 h 151"/>
                <a:gd name="T16" fmla="*/ 66 w 150"/>
                <a:gd name="T17" fmla="*/ 120 h 151"/>
                <a:gd name="T18" fmla="*/ 50 w 150"/>
                <a:gd name="T19" fmla="*/ 112 h 151"/>
                <a:gd name="T20" fmla="*/ 38 w 150"/>
                <a:gd name="T21" fmla="*/ 101 h 151"/>
                <a:gd name="T22" fmla="*/ 30 w 150"/>
                <a:gd name="T23" fmla="*/ 84 h 151"/>
                <a:gd name="T24" fmla="*/ 30 w 150"/>
                <a:gd name="T25" fmla="*/ 66 h 151"/>
                <a:gd name="T26" fmla="*/ 38 w 150"/>
                <a:gd name="T27" fmla="*/ 50 h 151"/>
                <a:gd name="T28" fmla="*/ 50 w 150"/>
                <a:gd name="T29" fmla="*/ 37 h 151"/>
                <a:gd name="T30" fmla="*/ 66 w 150"/>
                <a:gd name="T31" fmla="*/ 31 h 151"/>
                <a:gd name="T32" fmla="*/ 75 w 150"/>
                <a:gd name="T33" fmla="*/ 150 h 151"/>
                <a:gd name="T34" fmla="*/ 90 w 150"/>
                <a:gd name="T35" fmla="*/ 149 h 151"/>
                <a:gd name="T36" fmla="*/ 104 w 150"/>
                <a:gd name="T37" fmla="*/ 145 h 151"/>
                <a:gd name="T38" fmla="*/ 117 w 150"/>
                <a:gd name="T39" fmla="*/ 137 h 151"/>
                <a:gd name="T40" fmla="*/ 128 w 150"/>
                <a:gd name="T41" fmla="*/ 128 h 151"/>
                <a:gd name="T42" fmla="*/ 138 w 150"/>
                <a:gd name="T43" fmla="*/ 118 h 151"/>
                <a:gd name="T44" fmla="*/ 144 w 150"/>
                <a:gd name="T45" fmla="*/ 105 h 151"/>
                <a:gd name="T46" fmla="*/ 148 w 150"/>
                <a:gd name="T47" fmla="*/ 90 h 151"/>
                <a:gd name="T48" fmla="*/ 150 w 150"/>
                <a:gd name="T49" fmla="*/ 75 h 151"/>
                <a:gd name="T50" fmla="*/ 148 w 150"/>
                <a:gd name="T51" fmla="*/ 60 h 151"/>
                <a:gd name="T52" fmla="*/ 144 w 150"/>
                <a:gd name="T53" fmla="*/ 46 h 151"/>
                <a:gd name="T54" fmla="*/ 138 w 150"/>
                <a:gd name="T55" fmla="*/ 33 h 151"/>
                <a:gd name="T56" fmla="*/ 128 w 150"/>
                <a:gd name="T57" fmla="*/ 22 h 151"/>
                <a:gd name="T58" fmla="*/ 117 w 150"/>
                <a:gd name="T59" fmla="*/ 13 h 151"/>
                <a:gd name="T60" fmla="*/ 104 w 150"/>
                <a:gd name="T61" fmla="*/ 6 h 151"/>
                <a:gd name="T62" fmla="*/ 90 w 150"/>
                <a:gd name="T63" fmla="*/ 2 h 151"/>
                <a:gd name="T64" fmla="*/ 75 w 150"/>
                <a:gd name="T65" fmla="*/ 0 h 151"/>
                <a:gd name="T66" fmla="*/ 60 w 150"/>
                <a:gd name="T67" fmla="*/ 2 h 151"/>
                <a:gd name="T68" fmla="*/ 45 w 150"/>
                <a:gd name="T69" fmla="*/ 6 h 151"/>
                <a:gd name="T70" fmla="*/ 32 w 150"/>
                <a:gd name="T71" fmla="*/ 13 h 151"/>
                <a:gd name="T72" fmla="*/ 22 w 150"/>
                <a:gd name="T73" fmla="*/ 22 h 151"/>
                <a:gd name="T74" fmla="*/ 13 w 150"/>
                <a:gd name="T75" fmla="*/ 33 h 151"/>
                <a:gd name="T76" fmla="*/ 6 w 150"/>
                <a:gd name="T77" fmla="*/ 46 h 151"/>
                <a:gd name="T78" fmla="*/ 1 w 150"/>
                <a:gd name="T79" fmla="*/ 60 h 151"/>
                <a:gd name="T80" fmla="*/ 0 w 150"/>
                <a:gd name="T81" fmla="*/ 75 h 151"/>
                <a:gd name="T82" fmla="*/ 1 w 150"/>
                <a:gd name="T83" fmla="*/ 90 h 151"/>
                <a:gd name="T84" fmla="*/ 6 w 150"/>
                <a:gd name="T85" fmla="*/ 105 h 151"/>
                <a:gd name="T86" fmla="*/ 13 w 150"/>
                <a:gd name="T87" fmla="*/ 117 h 151"/>
                <a:gd name="T88" fmla="*/ 22 w 150"/>
                <a:gd name="T89" fmla="*/ 128 h 151"/>
                <a:gd name="T90" fmla="*/ 32 w 150"/>
                <a:gd name="T91" fmla="*/ 137 h 151"/>
                <a:gd name="T92" fmla="*/ 45 w 150"/>
                <a:gd name="T93" fmla="*/ 145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0" y="37"/>
                  </a:lnTo>
                  <a:lnTo>
                    <a:pt x="106" y="44"/>
                  </a:lnTo>
                  <a:lnTo>
                    <a:pt x="113" y="50"/>
                  </a:lnTo>
                  <a:lnTo>
                    <a:pt x="116" y="58"/>
                  </a:lnTo>
                  <a:lnTo>
                    <a:pt x="119" y="66"/>
                  </a:lnTo>
                  <a:lnTo>
                    <a:pt x="120" y="75"/>
                  </a:lnTo>
                  <a:lnTo>
                    <a:pt x="119" y="84"/>
                  </a:lnTo>
                  <a:lnTo>
                    <a:pt x="116" y="93"/>
                  </a:lnTo>
                  <a:lnTo>
                    <a:pt x="113" y="101"/>
                  </a:lnTo>
                  <a:lnTo>
                    <a:pt x="106" y="107"/>
                  </a:lnTo>
                  <a:lnTo>
                    <a:pt x="100" y="112"/>
                  </a:lnTo>
                  <a:lnTo>
                    <a:pt x="93" y="117"/>
                  </a:lnTo>
                  <a:lnTo>
                    <a:pt x="84" y="120"/>
                  </a:lnTo>
                  <a:lnTo>
                    <a:pt x="75" y="120"/>
                  </a:lnTo>
                  <a:lnTo>
                    <a:pt x="66" y="120"/>
                  </a:lnTo>
                  <a:lnTo>
                    <a:pt x="57" y="117"/>
                  </a:lnTo>
                  <a:lnTo>
                    <a:pt x="50" y="112"/>
                  </a:lnTo>
                  <a:lnTo>
                    <a:pt x="43" y="107"/>
                  </a:lnTo>
                  <a:lnTo>
                    <a:pt x="38" y="101"/>
                  </a:lnTo>
                  <a:lnTo>
                    <a:pt x="34" y="93"/>
                  </a:lnTo>
                  <a:lnTo>
                    <a:pt x="30" y="84"/>
                  </a:lnTo>
                  <a:lnTo>
                    <a:pt x="30" y="75"/>
                  </a:lnTo>
                  <a:lnTo>
                    <a:pt x="30" y="66"/>
                  </a:lnTo>
                  <a:lnTo>
                    <a:pt x="34" y="58"/>
                  </a:lnTo>
                  <a:lnTo>
                    <a:pt x="38" y="50"/>
                  </a:lnTo>
                  <a:lnTo>
                    <a:pt x="43" y="44"/>
                  </a:lnTo>
                  <a:lnTo>
                    <a:pt x="50" y="37"/>
                  </a:lnTo>
                  <a:lnTo>
                    <a:pt x="57" y="34"/>
                  </a:lnTo>
                  <a:lnTo>
                    <a:pt x="66" y="31"/>
                  </a:lnTo>
                  <a:lnTo>
                    <a:pt x="75" y="30"/>
                  </a:lnTo>
                  <a:close/>
                  <a:moveTo>
                    <a:pt x="75" y="150"/>
                  </a:moveTo>
                  <a:lnTo>
                    <a:pt x="83" y="150"/>
                  </a:lnTo>
                  <a:lnTo>
                    <a:pt x="90" y="149"/>
                  </a:lnTo>
                  <a:lnTo>
                    <a:pt x="98" y="147"/>
                  </a:lnTo>
                  <a:lnTo>
                    <a:pt x="104" y="145"/>
                  </a:lnTo>
                  <a:lnTo>
                    <a:pt x="111" y="141"/>
                  </a:lnTo>
                  <a:lnTo>
                    <a:pt x="117" y="137"/>
                  </a:lnTo>
                  <a:lnTo>
                    <a:pt x="123" y="133"/>
                  </a:lnTo>
                  <a:lnTo>
                    <a:pt x="128" y="128"/>
                  </a:lnTo>
                  <a:lnTo>
                    <a:pt x="133" y="123"/>
                  </a:lnTo>
                  <a:lnTo>
                    <a:pt x="138" y="118"/>
                  </a:lnTo>
                  <a:lnTo>
                    <a:pt x="141" y="111"/>
                  </a:lnTo>
                  <a:lnTo>
                    <a:pt x="144" y="105"/>
                  </a:lnTo>
                  <a:lnTo>
                    <a:pt x="147" y="97"/>
                  </a:lnTo>
                  <a:lnTo>
                    <a:pt x="148" y="90"/>
                  </a:lnTo>
                  <a:lnTo>
                    <a:pt x="150" y="83"/>
                  </a:lnTo>
                  <a:lnTo>
                    <a:pt x="150" y="75"/>
                  </a:lnTo>
                  <a:lnTo>
                    <a:pt x="150" y="67"/>
                  </a:lnTo>
                  <a:lnTo>
                    <a:pt x="148" y="60"/>
                  </a:lnTo>
                  <a:lnTo>
                    <a:pt x="147" y="52"/>
                  </a:lnTo>
                  <a:lnTo>
                    <a:pt x="144" y="46"/>
                  </a:lnTo>
                  <a:lnTo>
                    <a:pt x="141" y="39"/>
                  </a:lnTo>
                  <a:lnTo>
                    <a:pt x="138" y="33"/>
                  </a:lnTo>
                  <a:lnTo>
                    <a:pt x="133" y="28"/>
                  </a:lnTo>
                  <a:lnTo>
                    <a:pt x="128" y="22"/>
                  </a:lnTo>
                  <a:lnTo>
                    <a:pt x="123" y="17"/>
                  </a:lnTo>
                  <a:lnTo>
                    <a:pt x="117" y="13"/>
                  </a:lnTo>
                  <a:lnTo>
                    <a:pt x="111" y="9"/>
                  </a:lnTo>
                  <a:lnTo>
                    <a:pt x="104" y="6"/>
                  </a:lnTo>
                  <a:lnTo>
                    <a:pt x="98" y="3"/>
                  </a:lnTo>
                  <a:lnTo>
                    <a:pt x="90" y="2"/>
                  </a:lnTo>
                  <a:lnTo>
                    <a:pt x="83" y="1"/>
                  </a:lnTo>
                  <a:lnTo>
                    <a:pt x="75" y="0"/>
                  </a:lnTo>
                  <a:lnTo>
                    <a:pt x="68" y="1"/>
                  </a:lnTo>
                  <a:lnTo>
                    <a:pt x="60" y="2"/>
                  </a:lnTo>
                  <a:lnTo>
                    <a:pt x="53" y="3"/>
                  </a:lnTo>
                  <a:lnTo>
                    <a:pt x="45" y="6"/>
                  </a:lnTo>
                  <a:lnTo>
                    <a:pt x="39" y="9"/>
                  </a:lnTo>
                  <a:lnTo>
                    <a:pt x="32" y="13"/>
                  </a:lnTo>
                  <a:lnTo>
                    <a:pt x="27" y="17"/>
                  </a:lnTo>
                  <a:lnTo>
                    <a:pt x="22" y="22"/>
                  </a:lnTo>
                  <a:lnTo>
                    <a:pt x="17" y="28"/>
                  </a:lnTo>
                  <a:lnTo>
                    <a:pt x="13" y="33"/>
                  </a:lnTo>
                  <a:lnTo>
                    <a:pt x="9" y="39"/>
                  </a:lnTo>
                  <a:lnTo>
                    <a:pt x="6" y="46"/>
                  </a:lnTo>
                  <a:lnTo>
                    <a:pt x="4" y="53"/>
                  </a:lnTo>
                  <a:lnTo>
                    <a:pt x="1" y="60"/>
                  </a:lnTo>
                  <a:lnTo>
                    <a:pt x="0" y="67"/>
                  </a:lnTo>
                  <a:lnTo>
                    <a:pt x="0" y="75"/>
                  </a:lnTo>
                  <a:lnTo>
                    <a:pt x="0" y="83"/>
                  </a:lnTo>
                  <a:lnTo>
                    <a:pt x="1" y="90"/>
                  </a:lnTo>
                  <a:lnTo>
                    <a:pt x="4" y="97"/>
                  </a:lnTo>
                  <a:lnTo>
                    <a:pt x="6" y="105"/>
                  </a:lnTo>
                  <a:lnTo>
                    <a:pt x="9" y="111"/>
                  </a:lnTo>
                  <a:lnTo>
                    <a:pt x="13" y="117"/>
                  </a:lnTo>
                  <a:lnTo>
                    <a:pt x="17" y="123"/>
                  </a:lnTo>
                  <a:lnTo>
                    <a:pt x="22" y="128"/>
                  </a:lnTo>
                  <a:lnTo>
                    <a:pt x="27" y="133"/>
                  </a:lnTo>
                  <a:lnTo>
                    <a:pt x="32" y="137"/>
                  </a:lnTo>
                  <a:lnTo>
                    <a:pt x="39" y="141"/>
                  </a:lnTo>
                  <a:lnTo>
                    <a:pt x="45" y="145"/>
                  </a:lnTo>
                  <a:lnTo>
                    <a:pt x="53" y="147"/>
                  </a:lnTo>
                  <a:lnTo>
                    <a:pt x="60" y="149"/>
                  </a:lnTo>
                  <a:lnTo>
                    <a:pt x="68" y="150"/>
                  </a:lnTo>
                  <a:lnTo>
                    <a:pt x="75" y="151"/>
                  </a:lnTo>
                  <a:lnTo>
                    <a:pt x="75"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cxnSp>
        <p:nvCxnSpPr>
          <p:cNvPr id="8" name="Elbow Connector 7">
            <a:extLst>
              <a:ext uri="{FF2B5EF4-FFF2-40B4-BE49-F238E27FC236}">
                <a16:creationId xmlns:a16="http://schemas.microsoft.com/office/drawing/2014/main" id="{A48427B4-39C4-3147-9EF7-107465187F41}"/>
              </a:ext>
            </a:extLst>
          </p:cNvPr>
          <p:cNvCxnSpPr>
            <a:stCxn id="143" idx="6"/>
            <a:endCxn id="217" idx="0"/>
          </p:cNvCxnSpPr>
          <p:nvPr/>
        </p:nvCxnSpPr>
        <p:spPr>
          <a:xfrm rot="5400000">
            <a:off x="8387803" y="-1645186"/>
            <a:ext cx="862836" cy="13308133"/>
          </a:xfrm>
          <a:prstGeom prst="bentConnector3">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Arc 103">
            <a:extLst>
              <a:ext uri="{FF2B5EF4-FFF2-40B4-BE49-F238E27FC236}">
                <a16:creationId xmlns:a16="http://schemas.microsoft.com/office/drawing/2014/main" id="{D1460209-3D2C-B74E-8990-43CEF25AA787}"/>
              </a:ext>
            </a:extLst>
          </p:cNvPr>
          <p:cNvSpPr/>
          <p:nvPr/>
        </p:nvSpPr>
        <p:spPr>
          <a:xfrm rot="15941120">
            <a:off x="15343126" y="4400627"/>
            <a:ext cx="238619" cy="238619"/>
          </a:xfrm>
          <a:prstGeom prst="arc">
            <a:avLst>
              <a:gd name="adj1" fmla="val 13550007"/>
              <a:gd name="adj2" fmla="val 8407218"/>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700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40783" y="1832246"/>
            <a:ext cx="4028930" cy="901588"/>
            <a:chOff x="0" y="0"/>
            <a:chExt cx="4853238" cy="1112520"/>
          </a:xfrm>
        </p:grpSpPr>
        <p:sp>
          <p:nvSpPr>
            <p:cNvPr id="3" name="Freeform 3"/>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86EAE9"/>
            </a:solidFill>
          </p:spPr>
        </p:sp>
        <p:sp>
          <p:nvSpPr>
            <p:cNvPr id="4" name="Freeform 4"/>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5" name="Group 5"/>
          <p:cNvGrpSpPr/>
          <p:nvPr/>
        </p:nvGrpSpPr>
        <p:grpSpPr>
          <a:xfrm>
            <a:off x="1940783" y="3232169"/>
            <a:ext cx="4028930" cy="901588"/>
            <a:chOff x="0" y="0"/>
            <a:chExt cx="4853238" cy="1112520"/>
          </a:xfrm>
        </p:grpSpPr>
        <p:sp>
          <p:nvSpPr>
            <p:cNvPr id="6" name="Freeform 6"/>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3EDAD8"/>
            </a:solidFill>
          </p:spPr>
        </p:sp>
        <p:sp>
          <p:nvSpPr>
            <p:cNvPr id="7" name="Freeform 7"/>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8" name="Group 8"/>
          <p:cNvGrpSpPr/>
          <p:nvPr/>
        </p:nvGrpSpPr>
        <p:grpSpPr>
          <a:xfrm>
            <a:off x="1940783" y="4691054"/>
            <a:ext cx="4028930" cy="901588"/>
            <a:chOff x="0" y="0"/>
            <a:chExt cx="4853238" cy="1112520"/>
          </a:xfrm>
        </p:grpSpPr>
        <p:sp>
          <p:nvSpPr>
            <p:cNvPr id="9" name="Freeform 9"/>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37C9EF"/>
            </a:solidFill>
          </p:spPr>
        </p:sp>
        <p:sp>
          <p:nvSpPr>
            <p:cNvPr id="10" name="Freeform 10"/>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11" name="Group 11"/>
          <p:cNvGrpSpPr/>
          <p:nvPr/>
        </p:nvGrpSpPr>
        <p:grpSpPr>
          <a:xfrm>
            <a:off x="1940783" y="6110026"/>
            <a:ext cx="4028930" cy="901588"/>
            <a:chOff x="0" y="0"/>
            <a:chExt cx="4853238" cy="1112520"/>
          </a:xfrm>
        </p:grpSpPr>
        <p:sp>
          <p:nvSpPr>
            <p:cNvPr id="12" name="Freeform 12"/>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2C92D5"/>
            </a:solidFill>
          </p:spPr>
        </p:sp>
        <p:sp>
          <p:nvSpPr>
            <p:cNvPr id="13" name="Freeform 1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sp>
        <p:nvSpPr>
          <p:cNvPr id="14" name="AutoShape 14"/>
          <p:cNvSpPr/>
          <p:nvPr/>
        </p:nvSpPr>
        <p:spPr>
          <a:xfrm>
            <a:off x="1284163" y="3005794"/>
            <a:ext cx="16230600" cy="9525"/>
          </a:xfrm>
          <a:prstGeom prst="rect">
            <a:avLst/>
          </a:prstGeom>
          <a:solidFill>
            <a:srgbClr val="191919"/>
          </a:solidFill>
        </p:spPr>
      </p:sp>
      <p:sp>
        <p:nvSpPr>
          <p:cNvPr id="15" name="AutoShape 15"/>
          <p:cNvSpPr/>
          <p:nvPr/>
        </p:nvSpPr>
        <p:spPr>
          <a:xfrm>
            <a:off x="1284163" y="4491082"/>
            <a:ext cx="16230600" cy="9525"/>
          </a:xfrm>
          <a:prstGeom prst="rect">
            <a:avLst/>
          </a:prstGeom>
          <a:solidFill>
            <a:srgbClr val="191919"/>
          </a:solidFill>
        </p:spPr>
      </p:sp>
      <p:sp>
        <p:nvSpPr>
          <p:cNvPr id="16" name="AutoShape 16"/>
          <p:cNvSpPr/>
          <p:nvPr/>
        </p:nvSpPr>
        <p:spPr>
          <a:xfrm>
            <a:off x="1284163" y="5835309"/>
            <a:ext cx="16230600" cy="9525"/>
          </a:xfrm>
          <a:prstGeom prst="rect">
            <a:avLst/>
          </a:prstGeom>
          <a:solidFill>
            <a:srgbClr val="191919"/>
          </a:solidFill>
        </p:spPr>
      </p:sp>
      <p:grpSp>
        <p:nvGrpSpPr>
          <p:cNvPr id="17" name="Group 17"/>
          <p:cNvGrpSpPr/>
          <p:nvPr/>
        </p:nvGrpSpPr>
        <p:grpSpPr>
          <a:xfrm>
            <a:off x="1940783" y="7562198"/>
            <a:ext cx="4028930" cy="901588"/>
            <a:chOff x="0" y="0"/>
            <a:chExt cx="4853238" cy="1112520"/>
          </a:xfrm>
        </p:grpSpPr>
        <p:sp>
          <p:nvSpPr>
            <p:cNvPr id="18" name="Freeform 18"/>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004AAD"/>
            </a:solidFill>
          </p:spPr>
        </p:sp>
        <p:sp>
          <p:nvSpPr>
            <p:cNvPr id="19" name="Freeform 1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20" name="Group 20"/>
          <p:cNvGrpSpPr/>
          <p:nvPr/>
        </p:nvGrpSpPr>
        <p:grpSpPr>
          <a:xfrm>
            <a:off x="1940783" y="8980380"/>
            <a:ext cx="4028930" cy="901588"/>
            <a:chOff x="0" y="0"/>
            <a:chExt cx="4853238" cy="1112520"/>
          </a:xfrm>
        </p:grpSpPr>
        <p:sp>
          <p:nvSpPr>
            <p:cNvPr id="21" name="Freeform 21"/>
            <p:cNvSpPr/>
            <p:nvPr/>
          </p:nvSpPr>
          <p:spPr>
            <a:xfrm>
              <a:off x="0" y="0"/>
              <a:ext cx="4853238" cy="1113790"/>
            </a:xfrm>
            <a:custGeom>
              <a:avLst/>
              <a:gdLst/>
              <a:ahLst/>
              <a:cxnLst/>
              <a:rect l="l" t="t" r="r" b="b"/>
              <a:pathLst>
                <a:path w="4853238" h="1113790">
                  <a:moveTo>
                    <a:pt x="4300788" y="0"/>
                  </a:moveTo>
                  <a:lnTo>
                    <a:pt x="553720" y="0"/>
                  </a:lnTo>
                  <a:cubicBezTo>
                    <a:pt x="247650" y="0"/>
                    <a:pt x="0" y="247650"/>
                    <a:pt x="0" y="553720"/>
                  </a:cubicBezTo>
                  <a:cubicBezTo>
                    <a:pt x="0" y="859790"/>
                    <a:pt x="247650" y="1107440"/>
                    <a:pt x="553720" y="1107440"/>
                  </a:cubicBezTo>
                  <a:lnTo>
                    <a:pt x="4300788" y="1113790"/>
                  </a:lnTo>
                  <a:lnTo>
                    <a:pt x="4853238" y="558800"/>
                  </a:lnTo>
                  <a:lnTo>
                    <a:pt x="4300788" y="0"/>
                  </a:lnTo>
                  <a:close/>
                </a:path>
              </a:pathLst>
            </a:custGeom>
            <a:solidFill>
              <a:srgbClr val="0C006D"/>
            </a:solidFill>
          </p:spPr>
        </p:sp>
        <p:sp>
          <p:nvSpPr>
            <p:cNvPr id="22" name="Freeform 2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sp>
        <p:nvSpPr>
          <p:cNvPr id="23" name="AutoShape 23"/>
          <p:cNvSpPr/>
          <p:nvPr/>
        </p:nvSpPr>
        <p:spPr>
          <a:xfrm>
            <a:off x="1284163" y="7211639"/>
            <a:ext cx="16230600" cy="9525"/>
          </a:xfrm>
          <a:prstGeom prst="rect">
            <a:avLst/>
          </a:prstGeom>
          <a:solidFill>
            <a:srgbClr val="191919"/>
          </a:solidFill>
        </p:spPr>
      </p:sp>
      <p:sp>
        <p:nvSpPr>
          <p:cNvPr id="24" name="AutoShape 24"/>
          <p:cNvSpPr/>
          <p:nvPr/>
        </p:nvSpPr>
        <p:spPr>
          <a:xfrm>
            <a:off x="1284163" y="8715978"/>
            <a:ext cx="16230600" cy="9525"/>
          </a:xfrm>
          <a:prstGeom prst="rect">
            <a:avLst/>
          </a:prstGeom>
          <a:solidFill>
            <a:srgbClr val="191919"/>
          </a:solidFill>
        </p:spPr>
      </p:sp>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71727" y="4691054"/>
            <a:ext cx="1025958" cy="782293"/>
          </a:xfrm>
          <a:prstGeom prst="rect">
            <a:avLst/>
          </a:prstGeom>
        </p:spPr>
      </p:pic>
      <p:grpSp>
        <p:nvGrpSpPr>
          <p:cNvPr id="26" name="Group 26"/>
          <p:cNvGrpSpPr/>
          <p:nvPr/>
        </p:nvGrpSpPr>
        <p:grpSpPr>
          <a:xfrm>
            <a:off x="160213" y="369148"/>
            <a:ext cx="18288000" cy="1022737"/>
            <a:chOff x="0" y="0"/>
            <a:chExt cx="24384000" cy="1363649"/>
          </a:xfrm>
        </p:grpSpPr>
        <p:sp>
          <p:nvSpPr>
            <p:cNvPr id="27" name="TextBox 27"/>
            <p:cNvSpPr txBox="1"/>
            <p:nvPr/>
          </p:nvSpPr>
          <p:spPr>
            <a:xfrm>
              <a:off x="1328869" y="828384"/>
              <a:ext cx="21726262" cy="535265"/>
            </a:xfrm>
            <a:prstGeom prst="rect">
              <a:avLst/>
            </a:prstGeom>
          </p:spPr>
          <p:txBody>
            <a:bodyPr lIns="0" tIns="0" rIns="0" bIns="0" rtlCol="0" anchor="t">
              <a:spAutoFit/>
            </a:bodyPr>
            <a:lstStyle/>
            <a:p>
              <a:pPr algn="ctr">
                <a:lnSpc>
                  <a:spcPts val="3359"/>
                </a:lnSpc>
              </a:pPr>
              <a:r>
                <a:rPr lang="en-US" sz="2400" spc="120">
                  <a:solidFill>
                    <a:srgbClr val="191919"/>
                  </a:solidFill>
                  <a:latin typeface="Aileron Regular"/>
                </a:rPr>
                <a:t>Tweet streaming (via Twitter API)         tools incorporated in Google Cloud Platform (GCP) and Jupyter</a:t>
              </a:r>
            </a:p>
          </p:txBody>
        </p:sp>
        <p:sp>
          <p:nvSpPr>
            <p:cNvPr id="28" name="TextBox 28"/>
            <p:cNvSpPr txBox="1"/>
            <p:nvPr/>
          </p:nvSpPr>
          <p:spPr>
            <a:xfrm>
              <a:off x="0" y="-47625"/>
              <a:ext cx="24384000" cy="779081"/>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191919"/>
                  </a:solidFill>
                  <a:latin typeface="Aileron Heavy"/>
                </a:rPr>
                <a:t>TOOLS</a:t>
              </a:r>
            </a:p>
          </p:txBody>
        </p:sp>
      </p:grpSp>
      <p:pic>
        <p:nvPicPr>
          <p:cNvPr id="29" name="Picture 2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72275" y="963103"/>
            <a:ext cx="532316" cy="438496"/>
          </a:xfrm>
          <a:prstGeom prst="rect">
            <a:avLst/>
          </a:prstGeom>
        </p:spPr>
      </p:pic>
      <p:pic>
        <p:nvPicPr>
          <p:cNvPr id="30" name="Picture 3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7044" y="4210400"/>
            <a:ext cx="532316" cy="438496"/>
          </a:xfrm>
          <a:prstGeom prst="rect">
            <a:avLst/>
          </a:prstGeom>
        </p:spPr>
      </p:pic>
      <p:pic>
        <p:nvPicPr>
          <p:cNvPr id="31" name="Picture 3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2194964" y="5707551"/>
            <a:ext cx="439305" cy="274565"/>
          </a:xfrm>
          <a:prstGeom prst="rect">
            <a:avLst/>
          </a:prstGeom>
        </p:spPr>
      </p:pic>
      <p:sp>
        <p:nvSpPr>
          <p:cNvPr id="32" name="TextBox 32"/>
          <p:cNvSpPr txBox="1"/>
          <p:nvPr/>
        </p:nvSpPr>
        <p:spPr>
          <a:xfrm>
            <a:off x="6781800" y="1856321"/>
            <a:ext cx="9885843" cy="786765"/>
          </a:xfrm>
          <a:prstGeom prst="rect">
            <a:avLst/>
          </a:prstGeom>
        </p:spPr>
        <p:txBody>
          <a:bodyPr lIns="0" tIns="0" rIns="0" bIns="0" rtlCol="0" anchor="t">
            <a:spAutoFit/>
          </a:bodyPr>
          <a:lstStyle/>
          <a:p>
            <a:pPr>
              <a:lnSpc>
                <a:spcPts val="3150"/>
              </a:lnSpc>
            </a:pPr>
            <a:r>
              <a:rPr lang="en-US" sz="2100" spc="42">
                <a:solidFill>
                  <a:srgbClr val="191919"/>
                </a:solidFill>
                <a:latin typeface="Aileron Regular"/>
              </a:rPr>
              <a:t>Used to create containers of various services required to construct the data pipeline</a:t>
            </a:r>
          </a:p>
        </p:txBody>
      </p:sp>
      <p:sp>
        <p:nvSpPr>
          <p:cNvPr id="33" name="TextBox 33"/>
          <p:cNvSpPr txBox="1"/>
          <p:nvPr/>
        </p:nvSpPr>
        <p:spPr>
          <a:xfrm>
            <a:off x="6781800" y="3358260"/>
            <a:ext cx="9885843" cy="786765"/>
          </a:xfrm>
          <a:prstGeom prst="rect">
            <a:avLst/>
          </a:prstGeom>
        </p:spPr>
        <p:txBody>
          <a:bodyPr lIns="0" tIns="0" rIns="0" bIns="0" rtlCol="0" anchor="t">
            <a:spAutoFit/>
          </a:bodyPr>
          <a:lstStyle/>
          <a:p>
            <a:pPr>
              <a:lnSpc>
                <a:spcPts val="3150"/>
              </a:lnSpc>
            </a:pPr>
            <a:r>
              <a:rPr lang="en-US" sz="2100" spc="42" dirty="0">
                <a:solidFill>
                  <a:srgbClr val="191919"/>
                </a:solidFill>
                <a:latin typeface="Aileron Regular"/>
              </a:rPr>
              <a:t>Used to track the status of nodes in the Kafka cluster and maintain a list of </a:t>
            </a:r>
            <a:r>
              <a:rPr lang="en-US" sz="2100" spc="42" dirty="0" err="1">
                <a:solidFill>
                  <a:srgbClr val="191919"/>
                </a:solidFill>
                <a:latin typeface="Aileron Regular"/>
              </a:rPr>
              <a:t>kafka</a:t>
            </a:r>
            <a:r>
              <a:rPr lang="en-US" sz="2100" spc="42" dirty="0">
                <a:solidFill>
                  <a:srgbClr val="191919"/>
                </a:solidFill>
                <a:latin typeface="Aileron Regular"/>
              </a:rPr>
              <a:t> topics and messages.</a:t>
            </a:r>
          </a:p>
        </p:txBody>
      </p:sp>
      <p:sp>
        <p:nvSpPr>
          <p:cNvPr id="34" name="TextBox 34"/>
          <p:cNvSpPr txBox="1"/>
          <p:nvPr/>
        </p:nvSpPr>
        <p:spPr>
          <a:xfrm>
            <a:off x="6781800" y="4764450"/>
            <a:ext cx="9885843" cy="780085"/>
          </a:xfrm>
          <a:prstGeom prst="rect">
            <a:avLst/>
          </a:prstGeom>
        </p:spPr>
        <p:txBody>
          <a:bodyPr lIns="0" tIns="0" rIns="0" bIns="0" rtlCol="0" anchor="t">
            <a:spAutoFit/>
          </a:bodyPr>
          <a:lstStyle/>
          <a:p>
            <a:pPr>
              <a:lnSpc>
                <a:spcPts val="3150"/>
              </a:lnSpc>
            </a:pPr>
            <a:r>
              <a:rPr lang="en-US" sz="2100" spc="42" dirty="0">
                <a:solidFill>
                  <a:srgbClr val="191919"/>
                </a:solidFill>
                <a:latin typeface="Aileron Regular"/>
              </a:rPr>
              <a:t>Used as a broker to receive messages produced by Twitter and store them in a topic</a:t>
            </a:r>
          </a:p>
        </p:txBody>
      </p:sp>
      <p:sp>
        <p:nvSpPr>
          <p:cNvPr id="35" name="TextBox 35"/>
          <p:cNvSpPr txBox="1"/>
          <p:nvPr/>
        </p:nvSpPr>
        <p:spPr>
          <a:xfrm>
            <a:off x="6781800" y="6134100"/>
            <a:ext cx="9885843" cy="786765"/>
          </a:xfrm>
          <a:prstGeom prst="rect">
            <a:avLst/>
          </a:prstGeom>
        </p:spPr>
        <p:txBody>
          <a:bodyPr lIns="0" tIns="0" rIns="0" bIns="0" rtlCol="0" anchor="t">
            <a:spAutoFit/>
          </a:bodyPr>
          <a:lstStyle/>
          <a:p>
            <a:pPr>
              <a:lnSpc>
                <a:spcPts val="3150"/>
              </a:lnSpc>
            </a:pPr>
            <a:r>
              <a:rPr lang="en-US" sz="2100" spc="42" dirty="0">
                <a:solidFill>
                  <a:srgbClr val="191919"/>
                </a:solidFill>
                <a:latin typeface="Aileron Regular"/>
              </a:rPr>
              <a:t>Used to consume messages stored in a Kafka topic, perform the ETL transformations and store them into HDFS as parquet files</a:t>
            </a:r>
          </a:p>
        </p:txBody>
      </p:sp>
      <p:sp>
        <p:nvSpPr>
          <p:cNvPr id="36" name="TextBox 36"/>
          <p:cNvSpPr txBox="1"/>
          <p:nvPr/>
        </p:nvSpPr>
        <p:spPr>
          <a:xfrm>
            <a:off x="2882910" y="2094496"/>
            <a:ext cx="2624317" cy="348514"/>
          </a:xfrm>
          <a:prstGeom prst="rect">
            <a:avLst/>
          </a:prstGeom>
        </p:spPr>
        <p:txBody>
          <a:bodyPr lIns="0" tIns="0" rIns="0" bIns="0" rtlCol="0" anchor="t">
            <a:spAutoFit/>
          </a:bodyPr>
          <a:lstStyle/>
          <a:p>
            <a:pPr marL="0" lvl="0" indent="0" algn="ctr">
              <a:lnSpc>
                <a:spcPts val="2709"/>
              </a:lnSpc>
              <a:spcBef>
                <a:spcPct val="0"/>
              </a:spcBef>
            </a:pPr>
            <a:r>
              <a:rPr lang="en-US" sz="2100" spc="81">
                <a:solidFill>
                  <a:srgbClr val="FFFFFF"/>
                </a:solidFill>
                <a:latin typeface="Aileron Regular Bold"/>
              </a:rPr>
              <a:t>Docke</a:t>
            </a:r>
            <a:r>
              <a:rPr lang="en-US" sz="2100" u="none" spc="81">
                <a:solidFill>
                  <a:srgbClr val="FFFFFF"/>
                </a:solidFill>
                <a:latin typeface="Aileron Regular Bold"/>
              </a:rPr>
              <a:t>r Compose</a:t>
            </a:r>
          </a:p>
        </p:txBody>
      </p:sp>
      <p:sp>
        <p:nvSpPr>
          <p:cNvPr id="37" name="TextBox 37"/>
          <p:cNvSpPr txBox="1"/>
          <p:nvPr/>
        </p:nvSpPr>
        <p:spPr>
          <a:xfrm>
            <a:off x="2882910" y="3494418"/>
            <a:ext cx="2624317" cy="348514"/>
          </a:xfrm>
          <a:prstGeom prst="rect">
            <a:avLst/>
          </a:prstGeom>
        </p:spPr>
        <p:txBody>
          <a:bodyPr lIns="0" tIns="0" rIns="0" bIns="0" rtlCol="0" anchor="t">
            <a:spAutoFit/>
          </a:bodyPr>
          <a:lstStyle/>
          <a:p>
            <a:pPr marL="0" lvl="0" indent="0" algn="ctr">
              <a:lnSpc>
                <a:spcPts val="2709"/>
              </a:lnSpc>
              <a:spcBef>
                <a:spcPct val="0"/>
              </a:spcBef>
            </a:pPr>
            <a:r>
              <a:rPr lang="en-US" sz="2100" spc="81">
                <a:solidFill>
                  <a:srgbClr val="FFFFFF"/>
                </a:solidFill>
                <a:latin typeface="Aileron Regular Bold"/>
              </a:rPr>
              <a:t>Zook</a:t>
            </a:r>
            <a:r>
              <a:rPr lang="en-US" sz="2100" u="none" spc="81">
                <a:solidFill>
                  <a:srgbClr val="FFFFFF"/>
                </a:solidFill>
                <a:latin typeface="Aileron Regular Bold"/>
              </a:rPr>
              <a:t>eeper</a:t>
            </a:r>
          </a:p>
        </p:txBody>
      </p:sp>
      <p:sp>
        <p:nvSpPr>
          <p:cNvPr id="38" name="TextBox 38"/>
          <p:cNvSpPr txBox="1"/>
          <p:nvPr/>
        </p:nvSpPr>
        <p:spPr>
          <a:xfrm>
            <a:off x="3805214" y="4953303"/>
            <a:ext cx="779711" cy="348514"/>
          </a:xfrm>
          <a:prstGeom prst="rect">
            <a:avLst/>
          </a:prstGeom>
        </p:spPr>
        <p:txBody>
          <a:bodyPr lIns="0" tIns="0" rIns="0" bIns="0" rtlCol="0" anchor="t">
            <a:spAutoFit/>
          </a:bodyPr>
          <a:lstStyle/>
          <a:p>
            <a:pPr marL="0" lvl="0" indent="0" algn="ctr">
              <a:lnSpc>
                <a:spcPts val="2709"/>
              </a:lnSpc>
              <a:spcBef>
                <a:spcPct val="0"/>
              </a:spcBef>
            </a:pPr>
            <a:r>
              <a:rPr lang="en-US" sz="2100" u="none" spc="81">
                <a:solidFill>
                  <a:srgbClr val="FFFFFF"/>
                </a:solidFill>
                <a:latin typeface="Aileron Regular Bold"/>
              </a:rPr>
              <a:t>Kafka</a:t>
            </a:r>
          </a:p>
        </p:txBody>
      </p:sp>
      <p:sp>
        <p:nvSpPr>
          <p:cNvPr id="39" name="TextBox 39"/>
          <p:cNvSpPr txBox="1"/>
          <p:nvPr/>
        </p:nvSpPr>
        <p:spPr>
          <a:xfrm>
            <a:off x="2882910" y="6391326"/>
            <a:ext cx="2624317" cy="348514"/>
          </a:xfrm>
          <a:prstGeom prst="rect">
            <a:avLst/>
          </a:prstGeom>
        </p:spPr>
        <p:txBody>
          <a:bodyPr lIns="0" tIns="0" rIns="0" bIns="0" rtlCol="0" anchor="t">
            <a:spAutoFit/>
          </a:bodyPr>
          <a:lstStyle/>
          <a:p>
            <a:pPr marL="0" lvl="0" indent="0" algn="ctr">
              <a:lnSpc>
                <a:spcPts val="2709"/>
              </a:lnSpc>
              <a:spcBef>
                <a:spcPct val="0"/>
              </a:spcBef>
            </a:pPr>
            <a:r>
              <a:rPr lang="en-US" sz="2100" spc="81">
                <a:solidFill>
                  <a:srgbClr val="FFFFFF"/>
                </a:solidFill>
                <a:latin typeface="Aileron Regular Bold"/>
              </a:rPr>
              <a:t>Sp</a:t>
            </a:r>
            <a:r>
              <a:rPr lang="en-US" sz="2100" u="none" spc="81">
                <a:solidFill>
                  <a:srgbClr val="FFFFFF"/>
                </a:solidFill>
                <a:latin typeface="Aileron Regular Bold"/>
              </a:rPr>
              <a:t>ark</a:t>
            </a:r>
          </a:p>
        </p:txBody>
      </p:sp>
      <p:sp>
        <p:nvSpPr>
          <p:cNvPr id="40" name="TextBox 40"/>
          <p:cNvSpPr txBox="1"/>
          <p:nvPr/>
        </p:nvSpPr>
        <p:spPr>
          <a:xfrm>
            <a:off x="2115383" y="2012610"/>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86EAE9"/>
                </a:solidFill>
                <a:latin typeface="Aileron Heavy Bold"/>
              </a:rPr>
              <a:t>D</a:t>
            </a:r>
          </a:p>
        </p:txBody>
      </p:sp>
      <p:sp>
        <p:nvSpPr>
          <p:cNvPr id="41" name="TextBox 41"/>
          <p:cNvSpPr txBox="1"/>
          <p:nvPr/>
        </p:nvSpPr>
        <p:spPr>
          <a:xfrm>
            <a:off x="2115383" y="3412532"/>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3EDAD8"/>
                </a:solidFill>
                <a:latin typeface="Aileron Heavy Bold"/>
              </a:rPr>
              <a:t>Z</a:t>
            </a:r>
          </a:p>
        </p:txBody>
      </p:sp>
      <p:sp>
        <p:nvSpPr>
          <p:cNvPr id="42" name="TextBox 42"/>
          <p:cNvSpPr txBox="1"/>
          <p:nvPr/>
        </p:nvSpPr>
        <p:spPr>
          <a:xfrm>
            <a:off x="2115383" y="4871417"/>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37C9EF"/>
                </a:solidFill>
                <a:latin typeface="Aileron Heavy Bold"/>
              </a:rPr>
              <a:t>K</a:t>
            </a:r>
          </a:p>
        </p:txBody>
      </p:sp>
      <p:sp>
        <p:nvSpPr>
          <p:cNvPr id="43" name="TextBox 43"/>
          <p:cNvSpPr txBox="1"/>
          <p:nvPr/>
        </p:nvSpPr>
        <p:spPr>
          <a:xfrm>
            <a:off x="2115383" y="6299914"/>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2C92D5"/>
                </a:solidFill>
                <a:latin typeface="Aileron Heavy Bold"/>
              </a:rPr>
              <a:t>S</a:t>
            </a:r>
          </a:p>
        </p:txBody>
      </p:sp>
      <p:sp>
        <p:nvSpPr>
          <p:cNvPr id="44" name="TextBox 44"/>
          <p:cNvSpPr txBox="1"/>
          <p:nvPr/>
        </p:nvSpPr>
        <p:spPr>
          <a:xfrm>
            <a:off x="6781800" y="7586272"/>
            <a:ext cx="9885843" cy="786765"/>
          </a:xfrm>
          <a:prstGeom prst="rect">
            <a:avLst/>
          </a:prstGeom>
        </p:spPr>
        <p:txBody>
          <a:bodyPr lIns="0" tIns="0" rIns="0" bIns="0" rtlCol="0" anchor="t">
            <a:spAutoFit/>
          </a:bodyPr>
          <a:lstStyle/>
          <a:p>
            <a:pPr>
              <a:lnSpc>
                <a:spcPts val="3150"/>
              </a:lnSpc>
            </a:pPr>
            <a:r>
              <a:rPr lang="en-US" sz="2100" spc="42" dirty="0">
                <a:solidFill>
                  <a:srgbClr val="191919"/>
                </a:solidFill>
                <a:latin typeface="Aileron Regular"/>
              </a:rPr>
              <a:t>Distributed files system from Hadoop that is used to store the tweet streaming data in tables</a:t>
            </a:r>
          </a:p>
        </p:txBody>
      </p:sp>
      <p:sp>
        <p:nvSpPr>
          <p:cNvPr id="45" name="TextBox 45"/>
          <p:cNvSpPr txBox="1"/>
          <p:nvPr/>
        </p:nvSpPr>
        <p:spPr>
          <a:xfrm>
            <a:off x="6781800" y="9204479"/>
            <a:ext cx="9885843" cy="386715"/>
          </a:xfrm>
          <a:prstGeom prst="rect">
            <a:avLst/>
          </a:prstGeom>
        </p:spPr>
        <p:txBody>
          <a:bodyPr lIns="0" tIns="0" rIns="0" bIns="0" rtlCol="0" anchor="t">
            <a:spAutoFit/>
          </a:bodyPr>
          <a:lstStyle/>
          <a:p>
            <a:pPr>
              <a:lnSpc>
                <a:spcPts val="3150"/>
              </a:lnSpc>
            </a:pPr>
            <a:r>
              <a:rPr lang="en-US" sz="2100" spc="42">
                <a:solidFill>
                  <a:srgbClr val="191919"/>
                </a:solidFill>
                <a:latin typeface="Aileron Regular"/>
              </a:rPr>
              <a:t>Used to query the tables stored in HDFS</a:t>
            </a:r>
          </a:p>
        </p:txBody>
      </p:sp>
      <p:sp>
        <p:nvSpPr>
          <p:cNvPr id="46" name="TextBox 46"/>
          <p:cNvSpPr txBox="1"/>
          <p:nvPr/>
        </p:nvSpPr>
        <p:spPr>
          <a:xfrm>
            <a:off x="2882910" y="7824447"/>
            <a:ext cx="2624317" cy="348514"/>
          </a:xfrm>
          <a:prstGeom prst="rect">
            <a:avLst/>
          </a:prstGeom>
        </p:spPr>
        <p:txBody>
          <a:bodyPr lIns="0" tIns="0" rIns="0" bIns="0" rtlCol="0" anchor="t">
            <a:spAutoFit/>
          </a:bodyPr>
          <a:lstStyle/>
          <a:p>
            <a:pPr marL="0" lvl="0" indent="0" algn="ctr">
              <a:lnSpc>
                <a:spcPts val="2709"/>
              </a:lnSpc>
              <a:spcBef>
                <a:spcPct val="0"/>
              </a:spcBef>
            </a:pPr>
            <a:r>
              <a:rPr lang="en-US" sz="2100" spc="81">
                <a:solidFill>
                  <a:srgbClr val="FFFFFF"/>
                </a:solidFill>
                <a:latin typeface="Aileron Regular Bold"/>
              </a:rPr>
              <a:t>HDFS</a:t>
            </a:r>
          </a:p>
        </p:txBody>
      </p:sp>
      <p:sp>
        <p:nvSpPr>
          <p:cNvPr id="47" name="TextBox 47"/>
          <p:cNvSpPr txBox="1"/>
          <p:nvPr/>
        </p:nvSpPr>
        <p:spPr>
          <a:xfrm>
            <a:off x="2882910" y="9242630"/>
            <a:ext cx="2624317" cy="348514"/>
          </a:xfrm>
          <a:prstGeom prst="rect">
            <a:avLst/>
          </a:prstGeom>
        </p:spPr>
        <p:txBody>
          <a:bodyPr lIns="0" tIns="0" rIns="0" bIns="0" rtlCol="0" anchor="t">
            <a:spAutoFit/>
          </a:bodyPr>
          <a:lstStyle/>
          <a:p>
            <a:pPr marL="0" lvl="0" indent="0" algn="ctr">
              <a:lnSpc>
                <a:spcPts val="2709"/>
              </a:lnSpc>
              <a:spcBef>
                <a:spcPct val="0"/>
              </a:spcBef>
            </a:pPr>
            <a:r>
              <a:rPr lang="en-US" sz="2100" spc="81">
                <a:solidFill>
                  <a:srgbClr val="FFFFFF"/>
                </a:solidFill>
                <a:latin typeface="Aileron Regular Bold"/>
              </a:rPr>
              <a:t>Presto / Hive</a:t>
            </a:r>
          </a:p>
        </p:txBody>
      </p:sp>
      <p:sp>
        <p:nvSpPr>
          <p:cNvPr id="48" name="TextBox 48"/>
          <p:cNvSpPr txBox="1"/>
          <p:nvPr/>
        </p:nvSpPr>
        <p:spPr>
          <a:xfrm>
            <a:off x="2115383" y="7742561"/>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37C9EF"/>
                </a:solidFill>
                <a:latin typeface="Aileron Heavy Bold"/>
              </a:rPr>
              <a:t>H</a:t>
            </a:r>
          </a:p>
        </p:txBody>
      </p:sp>
      <p:sp>
        <p:nvSpPr>
          <p:cNvPr id="49" name="TextBox 49"/>
          <p:cNvSpPr txBox="1"/>
          <p:nvPr/>
        </p:nvSpPr>
        <p:spPr>
          <a:xfrm>
            <a:off x="2115383" y="9160743"/>
            <a:ext cx="598466" cy="483711"/>
          </a:xfrm>
          <a:prstGeom prst="rect">
            <a:avLst/>
          </a:prstGeom>
        </p:spPr>
        <p:txBody>
          <a:bodyPr lIns="0" tIns="0" rIns="0" bIns="0" rtlCol="0" anchor="t">
            <a:spAutoFit/>
          </a:bodyPr>
          <a:lstStyle/>
          <a:p>
            <a:pPr algn="ctr">
              <a:lnSpc>
                <a:spcPts val="3919"/>
              </a:lnSpc>
              <a:spcBef>
                <a:spcPct val="0"/>
              </a:spcBef>
            </a:pPr>
            <a:r>
              <a:rPr lang="en-US" sz="2799">
                <a:solidFill>
                  <a:srgbClr val="2C92D5"/>
                </a:solidFill>
                <a:latin typeface="Aileron Heavy Bold"/>
              </a:rPr>
              <a:t>P</a:t>
            </a:r>
          </a:p>
        </p:txBody>
      </p:sp>
      <p:sp>
        <p:nvSpPr>
          <p:cNvPr id="50" name="TextBox 50"/>
          <p:cNvSpPr txBox="1"/>
          <p:nvPr/>
        </p:nvSpPr>
        <p:spPr>
          <a:xfrm>
            <a:off x="361699" y="3599568"/>
            <a:ext cx="923007" cy="524637"/>
          </a:xfrm>
          <a:prstGeom prst="rect">
            <a:avLst/>
          </a:prstGeom>
        </p:spPr>
        <p:txBody>
          <a:bodyPr lIns="0" tIns="0" rIns="0" bIns="0" rtlCol="0" anchor="t">
            <a:spAutoFit/>
          </a:bodyPr>
          <a:lstStyle/>
          <a:p>
            <a:pPr algn="ctr">
              <a:lnSpc>
                <a:spcPts val="2063"/>
              </a:lnSpc>
              <a:spcBef>
                <a:spcPct val="0"/>
              </a:spcBef>
            </a:pPr>
            <a:r>
              <a:rPr lang="en-US" sz="1599" spc="62">
                <a:solidFill>
                  <a:srgbClr val="004AAD"/>
                </a:solidFill>
                <a:latin typeface="Aileron Regular Italics"/>
              </a:rPr>
              <a:t>Twitter API</a:t>
            </a:r>
          </a:p>
        </p:txBody>
      </p:sp>
      <p:pic>
        <p:nvPicPr>
          <p:cNvPr id="51" name="Picture 5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2194964" y="7102932"/>
            <a:ext cx="439305" cy="274565"/>
          </a:xfrm>
          <a:prstGeom prst="rect">
            <a:avLst/>
          </a:prstGeom>
        </p:spPr>
      </p:pic>
      <p:pic>
        <p:nvPicPr>
          <p:cNvPr id="52" name="Picture 5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2194964" y="8588220"/>
            <a:ext cx="439305" cy="2745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65401" y="2540188"/>
            <a:ext cx="4260624" cy="5937560"/>
            <a:chOff x="0" y="0"/>
            <a:chExt cx="6839944" cy="10106544"/>
          </a:xfrm>
        </p:grpSpPr>
        <p:sp>
          <p:nvSpPr>
            <p:cNvPr id="3" name="Freeform 3"/>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433169" y="2117430"/>
            <a:ext cx="837258" cy="837258"/>
          </a:xfrm>
          <a:prstGeom prst="rect">
            <a:avLst/>
          </a:prstGeom>
        </p:spPr>
      </p:pic>
      <p:sp>
        <p:nvSpPr>
          <p:cNvPr id="11" name="AutoShape 11"/>
          <p:cNvSpPr/>
          <p:nvPr/>
        </p:nvSpPr>
        <p:spPr>
          <a:xfrm>
            <a:off x="7265401" y="8275682"/>
            <a:ext cx="4260624" cy="202066"/>
          </a:xfrm>
          <a:prstGeom prst="rect">
            <a:avLst/>
          </a:prstGeom>
          <a:solidFill>
            <a:srgbClr val="86EAE9"/>
          </a:solidFill>
        </p:spPr>
      </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53470" y="2388595"/>
            <a:ext cx="470794" cy="387816"/>
          </a:xfrm>
          <a:prstGeom prst="rect">
            <a:avLst/>
          </a:prstGeom>
        </p:spPr>
      </p:pic>
      <p:sp>
        <p:nvSpPr>
          <p:cNvPr id="21" name="TextBox 21"/>
          <p:cNvSpPr txBox="1"/>
          <p:nvPr/>
        </p:nvSpPr>
        <p:spPr>
          <a:xfrm>
            <a:off x="3565483" y="948051"/>
            <a:ext cx="11157034" cy="558230"/>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FILTERED STREAM REQUEST</a:t>
            </a:r>
          </a:p>
        </p:txBody>
      </p:sp>
      <p:grpSp>
        <p:nvGrpSpPr>
          <p:cNvPr id="22" name="Group 22"/>
          <p:cNvGrpSpPr/>
          <p:nvPr/>
        </p:nvGrpSpPr>
        <p:grpSpPr>
          <a:xfrm>
            <a:off x="7957845" y="3109192"/>
            <a:ext cx="3384713" cy="3780163"/>
            <a:chOff x="0" y="-34214"/>
            <a:chExt cx="4160851" cy="3636385"/>
          </a:xfrm>
        </p:grpSpPr>
        <p:sp>
          <p:nvSpPr>
            <p:cNvPr id="23" name="TextBox 23"/>
            <p:cNvSpPr txBox="1"/>
            <p:nvPr/>
          </p:nvSpPr>
          <p:spPr>
            <a:xfrm>
              <a:off x="0" y="-34214"/>
              <a:ext cx="3237939" cy="309394"/>
            </a:xfrm>
            <a:prstGeom prst="rect">
              <a:avLst/>
            </a:prstGeom>
          </p:spPr>
          <p:txBody>
            <a:bodyPr wrap="square" lIns="0" tIns="0" rIns="0" bIns="0" rtlCol="0" anchor="t">
              <a:spAutoFit/>
            </a:bodyPr>
            <a:lstStyle/>
            <a:p>
              <a:pPr marL="0" lvl="0" indent="0">
                <a:lnSpc>
                  <a:spcPts val="2709"/>
                </a:lnSpc>
                <a:spcBef>
                  <a:spcPct val="0"/>
                </a:spcBef>
              </a:pPr>
              <a:r>
                <a:rPr lang="en-US" sz="2100" spc="81" dirty="0">
                  <a:solidFill>
                    <a:srgbClr val="191919"/>
                  </a:solidFill>
                  <a:latin typeface="Aileron Regular Bold"/>
                </a:rPr>
                <a:t>Twitter API rules</a:t>
              </a:r>
            </a:p>
          </p:txBody>
        </p:sp>
        <p:sp>
          <p:nvSpPr>
            <p:cNvPr id="24" name="TextBox 24"/>
            <p:cNvSpPr txBox="1"/>
            <p:nvPr/>
          </p:nvSpPr>
          <p:spPr>
            <a:xfrm>
              <a:off x="0" y="670088"/>
              <a:ext cx="4160851" cy="2932083"/>
            </a:xfrm>
            <a:prstGeom prst="rect">
              <a:avLst/>
            </a:prstGeom>
          </p:spPr>
          <p:txBody>
            <a:bodyPr wrap="square" lIns="0" tIns="0" rIns="0" bIns="0" rtlCol="0" anchor="t">
              <a:spAutoFit/>
            </a:bodyPr>
            <a:lstStyle/>
            <a:p>
              <a:pPr>
                <a:lnSpc>
                  <a:spcPts val="2399"/>
                </a:lnSpc>
              </a:pPr>
              <a:r>
                <a:rPr lang="en-US" sz="1599" b="1" spc="31" dirty="0">
                  <a:solidFill>
                    <a:srgbClr val="191919"/>
                  </a:solidFill>
                  <a:latin typeface="Aileron Regular"/>
                </a:rPr>
                <a:t>Rules used for this analysis:</a:t>
              </a:r>
            </a:p>
            <a:p>
              <a:pPr marL="345439" lvl="1" indent="-172720">
                <a:lnSpc>
                  <a:spcPts val="2399"/>
                </a:lnSpc>
                <a:buFont typeface="Arial"/>
                <a:buChar char="•"/>
              </a:pPr>
              <a:r>
                <a:rPr lang="en-US" sz="1599" spc="31" dirty="0">
                  <a:solidFill>
                    <a:srgbClr val="191919"/>
                  </a:solidFill>
                  <a:latin typeface="Aileron Regular"/>
                </a:rPr>
                <a:t>Tweets from leading climate change activist organizations</a:t>
              </a:r>
            </a:p>
            <a:p>
              <a:pPr marL="345439" lvl="1" indent="-172720">
                <a:lnSpc>
                  <a:spcPts val="2399"/>
                </a:lnSpc>
                <a:buFont typeface="Arial"/>
                <a:buChar char="•"/>
              </a:pP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Includes hashtags or key phrases linked to climate change</a:t>
              </a:r>
            </a:p>
            <a:p>
              <a:pPr marL="345439" lvl="1" indent="-172720">
                <a:lnSpc>
                  <a:spcPts val="2399"/>
                </a:lnSpc>
                <a:buFont typeface="Arial"/>
                <a:buChar char="•"/>
              </a:pPr>
              <a:endParaRPr lang="en-US" sz="1599" spc="31" dirty="0">
                <a:solidFill>
                  <a:srgbClr val="191919"/>
                </a:solidFill>
                <a:latin typeface="Aileron Regular"/>
              </a:endParaRPr>
            </a:p>
            <a:p>
              <a:pPr marL="345440" lvl="1" indent="-172720">
                <a:lnSpc>
                  <a:spcPts val="2400"/>
                </a:lnSpc>
                <a:buFont typeface="Arial"/>
                <a:buChar char="•"/>
              </a:pPr>
              <a:r>
                <a:rPr lang="en-US" sz="1599" spc="31" dirty="0">
                  <a:solidFill>
                    <a:srgbClr val="191919"/>
                  </a:solidFill>
                  <a:latin typeface="Aileron Regular"/>
                </a:rPr>
                <a:t>Accounts that mention (@) a leading organization</a:t>
              </a:r>
            </a:p>
          </p:txBody>
        </p:sp>
      </p:grpSp>
      <p:grpSp>
        <p:nvGrpSpPr>
          <p:cNvPr id="16" name="Group 2">
            <a:extLst>
              <a:ext uri="{FF2B5EF4-FFF2-40B4-BE49-F238E27FC236}">
                <a16:creationId xmlns:a16="http://schemas.microsoft.com/office/drawing/2014/main" id="{20F797E0-0ACD-4738-8B76-E27B16E74AB2}"/>
              </a:ext>
            </a:extLst>
          </p:cNvPr>
          <p:cNvGrpSpPr/>
          <p:nvPr/>
        </p:nvGrpSpPr>
        <p:grpSpPr>
          <a:xfrm>
            <a:off x="2615924" y="2571450"/>
            <a:ext cx="4260624" cy="5937560"/>
            <a:chOff x="0" y="0"/>
            <a:chExt cx="6839944" cy="10106544"/>
          </a:xfrm>
        </p:grpSpPr>
        <p:sp>
          <p:nvSpPr>
            <p:cNvPr id="17" name="Freeform 3">
              <a:extLst>
                <a:ext uri="{FF2B5EF4-FFF2-40B4-BE49-F238E27FC236}">
                  <a16:creationId xmlns:a16="http://schemas.microsoft.com/office/drawing/2014/main" id="{95E312E8-DB15-412F-ABA0-E15E14BFDDC4}"/>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grpSp>
        <p:nvGrpSpPr>
          <p:cNvPr id="18" name="Group 22">
            <a:extLst>
              <a:ext uri="{FF2B5EF4-FFF2-40B4-BE49-F238E27FC236}">
                <a16:creationId xmlns:a16="http://schemas.microsoft.com/office/drawing/2014/main" id="{C0A53FEC-D8E9-45AE-9234-D86BD343EA02}"/>
              </a:ext>
            </a:extLst>
          </p:cNvPr>
          <p:cNvGrpSpPr/>
          <p:nvPr/>
        </p:nvGrpSpPr>
        <p:grpSpPr>
          <a:xfrm>
            <a:off x="3059131" y="3109192"/>
            <a:ext cx="3384713" cy="4702267"/>
            <a:chOff x="0" y="-33035"/>
            <a:chExt cx="4160851" cy="4523419"/>
          </a:xfrm>
        </p:grpSpPr>
        <p:sp>
          <p:nvSpPr>
            <p:cNvPr id="19" name="TextBox 23">
              <a:extLst>
                <a:ext uri="{FF2B5EF4-FFF2-40B4-BE49-F238E27FC236}">
                  <a16:creationId xmlns:a16="http://schemas.microsoft.com/office/drawing/2014/main" id="{84C14CB7-0858-489F-A06E-E99A9B74413A}"/>
                </a:ext>
              </a:extLst>
            </p:cNvPr>
            <p:cNvSpPr txBox="1"/>
            <p:nvPr/>
          </p:nvSpPr>
          <p:spPr>
            <a:xfrm>
              <a:off x="312409" y="-33035"/>
              <a:ext cx="3733244" cy="309394"/>
            </a:xfrm>
            <a:prstGeom prst="rect">
              <a:avLst/>
            </a:prstGeom>
          </p:spPr>
          <p:txBody>
            <a:bodyPr wrap="square" lIns="0" tIns="0" rIns="0" bIns="0" rtlCol="0" anchor="t">
              <a:spAutoFit/>
            </a:bodyPr>
            <a:lstStyle/>
            <a:p>
              <a:pPr marL="0" lvl="0" indent="0">
                <a:lnSpc>
                  <a:spcPts val="2709"/>
                </a:lnSpc>
                <a:spcBef>
                  <a:spcPct val="0"/>
                </a:spcBef>
              </a:pPr>
              <a:r>
                <a:rPr lang="en-US" sz="2100" spc="81" dirty="0">
                  <a:solidFill>
                    <a:srgbClr val="191919"/>
                  </a:solidFill>
                  <a:latin typeface="Aileron Regular Bold"/>
                </a:rPr>
                <a:t>Tweet object</a:t>
              </a:r>
            </a:p>
          </p:txBody>
        </p:sp>
        <p:sp>
          <p:nvSpPr>
            <p:cNvPr id="20" name="TextBox 24">
              <a:extLst>
                <a:ext uri="{FF2B5EF4-FFF2-40B4-BE49-F238E27FC236}">
                  <a16:creationId xmlns:a16="http://schemas.microsoft.com/office/drawing/2014/main" id="{20289220-95E2-4EAB-B817-574CFDB74E9C}"/>
                </a:ext>
              </a:extLst>
            </p:cNvPr>
            <p:cNvSpPr txBox="1"/>
            <p:nvPr/>
          </p:nvSpPr>
          <p:spPr>
            <a:xfrm>
              <a:off x="0" y="670088"/>
              <a:ext cx="4160851" cy="3820296"/>
            </a:xfrm>
            <a:prstGeom prst="rect">
              <a:avLst/>
            </a:prstGeom>
          </p:spPr>
          <p:txBody>
            <a:bodyPr wrap="square" lIns="0" tIns="0" rIns="0" bIns="0" rtlCol="0" anchor="t">
              <a:spAutoFit/>
            </a:bodyPr>
            <a:lstStyle/>
            <a:p>
              <a:pPr marL="345439" lvl="1" indent="-172720">
                <a:lnSpc>
                  <a:spcPts val="2399"/>
                </a:lnSpc>
                <a:buFont typeface="Arial"/>
                <a:buChar char="•"/>
              </a:pPr>
              <a:r>
                <a:rPr lang="en-US" sz="1599" spc="31" dirty="0">
                  <a:solidFill>
                    <a:srgbClr val="191919"/>
                  </a:solidFill>
                  <a:latin typeface="Aileron Regular"/>
                </a:rPr>
                <a:t>Basic Building Block of all things Twitter</a:t>
              </a:r>
            </a:p>
            <a:p>
              <a:pPr marL="172719" lvl="1">
                <a:lnSpc>
                  <a:spcPts val="2399"/>
                </a:lnSpc>
              </a:pP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Root level ‘fields’</a:t>
              </a:r>
            </a:p>
            <a:p>
              <a:pPr marL="802639" lvl="2" indent="-172720">
                <a:lnSpc>
                  <a:spcPts val="2399"/>
                </a:lnSpc>
                <a:buFont typeface="Arial"/>
                <a:buChar char="•"/>
              </a:pPr>
              <a:r>
                <a:rPr lang="en-US" sz="1599" spc="31" dirty="0">
                  <a:solidFill>
                    <a:srgbClr val="191919"/>
                  </a:solidFill>
                  <a:latin typeface="Aileron Regular"/>
                </a:rPr>
                <a:t>id</a:t>
              </a:r>
            </a:p>
            <a:p>
              <a:pPr marL="802639" lvl="2" indent="-172720">
                <a:lnSpc>
                  <a:spcPts val="2399"/>
                </a:lnSpc>
                <a:buFont typeface="Arial"/>
                <a:buChar char="•"/>
              </a:pPr>
              <a:r>
                <a:rPr lang="en-US" sz="1599" spc="31" dirty="0">
                  <a:solidFill>
                    <a:srgbClr val="191919"/>
                  </a:solidFill>
                  <a:latin typeface="Aileron Regular"/>
                </a:rPr>
                <a:t>text</a:t>
              </a:r>
            </a:p>
            <a:p>
              <a:pPr marL="802639" lvl="2" indent="-172720">
                <a:lnSpc>
                  <a:spcPts val="2399"/>
                </a:lnSpc>
                <a:buFont typeface="Arial"/>
                <a:buChar char="•"/>
              </a:pPr>
              <a:r>
                <a:rPr lang="en-US" sz="1599" spc="31" dirty="0" err="1">
                  <a:solidFill>
                    <a:srgbClr val="191919"/>
                  </a:solidFill>
                  <a:latin typeface="Aileron Regular"/>
                </a:rPr>
                <a:t>created_at</a:t>
              </a:r>
              <a:endParaRPr lang="en-US" sz="1599" spc="31" dirty="0">
                <a:solidFill>
                  <a:srgbClr val="191919"/>
                </a:solidFill>
                <a:latin typeface="Aileron Regular"/>
              </a:endParaRPr>
            </a:p>
            <a:p>
              <a:pPr marL="629919" lvl="2">
                <a:lnSpc>
                  <a:spcPts val="2399"/>
                </a:lnSpc>
              </a:pP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Parent to children objects</a:t>
              </a:r>
            </a:p>
            <a:p>
              <a:pPr marL="802639" lvl="2" indent="-172720">
                <a:lnSpc>
                  <a:spcPts val="2399"/>
                </a:lnSpc>
                <a:buFont typeface="Arial"/>
                <a:buChar char="•"/>
              </a:pPr>
              <a:r>
                <a:rPr lang="en-US" sz="1599" spc="31" dirty="0">
                  <a:solidFill>
                    <a:srgbClr val="191919"/>
                  </a:solidFill>
                  <a:latin typeface="Aileron Regular"/>
                </a:rPr>
                <a:t>user</a:t>
              </a:r>
            </a:p>
            <a:p>
              <a:pPr marL="802639" lvl="2" indent="-172720">
                <a:lnSpc>
                  <a:spcPts val="2399"/>
                </a:lnSpc>
                <a:buFont typeface="Arial"/>
                <a:buChar char="•"/>
              </a:pPr>
              <a:r>
                <a:rPr lang="en-US" sz="1599" spc="31" dirty="0">
                  <a:solidFill>
                    <a:srgbClr val="191919"/>
                  </a:solidFill>
                  <a:latin typeface="Aileron Regular"/>
                </a:rPr>
                <a:t>media</a:t>
              </a:r>
            </a:p>
            <a:p>
              <a:pPr marL="802639" lvl="2" indent="-172720">
                <a:lnSpc>
                  <a:spcPts val="2399"/>
                </a:lnSpc>
                <a:buFont typeface="Arial"/>
                <a:buChar char="•"/>
              </a:pPr>
              <a:r>
                <a:rPr lang="en-US" sz="1599" spc="31" dirty="0">
                  <a:solidFill>
                    <a:srgbClr val="191919"/>
                  </a:solidFill>
                  <a:latin typeface="Aileron Regular"/>
                </a:rPr>
                <a:t>place</a:t>
              </a:r>
            </a:p>
            <a:p>
              <a:pPr marL="802639" lvl="2" indent="-172720">
                <a:lnSpc>
                  <a:spcPts val="2399"/>
                </a:lnSpc>
                <a:buFont typeface="Arial"/>
                <a:buChar char="•"/>
              </a:pPr>
              <a:endParaRPr lang="en-US" sz="1599" spc="31" dirty="0">
                <a:solidFill>
                  <a:srgbClr val="191919"/>
                </a:solidFill>
                <a:latin typeface="Aileron Regular"/>
              </a:endParaRPr>
            </a:p>
          </p:txBody>
        </p:sp>
      </p:grpSp>
      <p:sp>
        <p:nvSpPr>
          <p:cNvPr id="25" name="AutoShape 11">
            <a:extLst>
              <a:ext uri="{FF2B5EF4-FFF2-40B4-BE49-F238E27FC236}">
                <a16:creationId xmlns:a16="http://schemas.microsoft.com/office/drawing/2014/main" id="{9169CCD9-4FB7-4CA5-B3B3-A655269AED3B}"/>
              </a:ext>
            </a:extLst>
          </p:cNvPr>
          <p:cNvSpPr/>
          <p:nvPr/>
        </p:nvSpPr>
        <p:spPr>
          <a:xfrm>
            <a:off x="2615923" y="8275682"/>
            <a:ext cx="4260624" cy="202066"/>
          </a:xfrm>
          <a:prstGeom prst="rect">
            <a:avLst/>
          </a:prstGeom>
          <a:solidFill>
            <a:srgbClr val="0070C0"/>
          </a:solidFill>
        </p:spPr>
      </p:sp>
      <p:pic>
        <p:nvPicPr>
          <p:cNvPr id="6" name="Picture 5">
            <a:extLst>
              <a:ext uri="{FF2B5EF4-FFF2-40B4-BE49-F238E27FC236}">
                <a16:creationId xmlns:a16="http://schemas.microsoft.com/office/drawing/2014/main" id="{42A08EDA-B627-4CE8-8016-56FFCC3DF89A}"/>
              </a:ext>
            </a:extLst>
          </p:cNvPr>
          <p:cNvPicPr>
            <a:picLocks noChangeAspect="1"/>
          </p:cNvPicPr>
          <p:nvPr/>
        </p:nvPicPr>
        <p:blipFill>
          <a:blip r:embed="rId7">
            <a:alphaModFix amt="70000"/>
          </a:blip>
          <a:stretch>
            <a:fillRect/>
          </a:stretch>
        </p:blipFill>
        <p:spPr>
          <a:xfrm>
            <a:off x="8809918" y="1939961"/>
            <a:ext cx="1226183" cy="1028262"/>
          </a:xfrm>
          <a:prstGeom prst="rect">
            <a:avLst/>
          </a:prstGeom>
        </p:spPr>
      </p:pic>
      <p:grpSp>
        <p:nvGrpSpPr>
          <p:cNvPr id="28" name="Group 2">
            <a:extLst>
              <a:ext uri="{FF2B5EF4-FFF2-40B4-BE49-F238E27FC236}">
                <a16:creationId xmlns:a16="http://schemas.microsoft.com/office/drawing/2014/main" id="{480FA37A-52CC-4E3C-8318-26826F019E45}"/>
              </a:ext>
            </a:extLst>
          </p:cNvPr>
          <p:cNvGrpSpPr/>
          <p:nvPr/>
        </p:nvGrpSpPr>
        <p:grpSpPr>
          <a:xfrm>
            <a:off x="11916683" y="2534326"/>
            <a:ext cx="4260624" cy="5937560"/>
            <a:chOff x="0" y="0"/>
            <a:chExt cx="6839944" cy="10106544"/>
          </a:xfrm>
        </p:grpSpPr>
        <p:sp>
          <p:nvSpPr>
            <p:cNvPr id="29" name="Freeform 3">
              <a:extLst>
                <a:ext uri="{FF2B5EF4-FFF2-40B4-BE49-F238E27FC236}">
                  <a16:creationId xmlns:a16="http://schemas.microsoft.com/office/drawing/2014/main" id="{B37AC7F7-863A-443F-BFA1-1A0622D99069}"/>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sp>
        <p:nvSpPr>
          <p:cNvPr id="30" name="AutoShape 11">
            <a:extLst>
              <a:ext uri="{FF2B5EF4-FFF2-40B4-BE49-F238E27FC236}">
                <a16:creationId xmlns:a16="http://schemas.microsoft.com/office/drawing/2014/main" id="{CD5DC3CB-F4C6-4D01-9A0B-15927591FDD2}"/>
              </a:ext>
            </a:extLst>
          </p:cNvPr>
          <p:cNvSpPr/>
          <p:nvPr/>
        </p:nvSpPr>
        <p:spPr>
          <a:xfrm>
            <a:off x="11916683" y="8269820"/>
            <a:ext cx="4260624" cy="202066"/>
          </a:xfrm>
          <a:prstGeom prst="rect">
            <a:avLst/>
          </a:prstGeom>
          <a:solidFill>
            <a:srgbClr val="002060"/>
          </a:solidFill>
        </p:spPr>
      </p:sp>
      <p:grpSp>
        <p:nvGrpSpPr>
          <p:cNvPr id="32" name="Group 22">
            <a:extLst>
              <a:ext uri="{FF2B5EF4-FFF2-40B4-BE49-F238E27FC236}">
                <a16:creationId xmlns:a16="http://schemas.microsoft.com/office/drawing/2014/main" id="{945B1E38-E2C3-4C70-B592-60427556DD30}"/>
              </a:ext>
            </a:extLst>
          </p:cNvPr>
          <p:cNvGrpSpPr/>
          <p:nvPr/>
        </p:nvGrpSpPr>
        <p:grpSpPr>
          <a:xfrm>
            <a:off x="12609127" y="3109192"/>
            <a:ext cx="3384713" cy="5005407"/>
            <a:chOff x="0" y="-28575"/>
            <a:chExt cx="4160851" cy="4815030"/>
          </a:xfrm>
        </p:grpSpPr>
        <p:sp>
          <p:nvSpPr>
            <p:cNvPr id="34" name="TextBox 23">
              <a:extLst>
                <a:ext uri="{FF2B5EF4-FFF2-40B4-BE49-F238E27FC236}">
                  <a16:creationId xmlns:a16="http://schemas.microsoft.com/office/drawing/2014/main" id="{58EE6BF3-2D76-42AB-9C3A-D1335D072BAE}"/>
                </a:ext>
              </a:extLst>
            </p:cNvPr>
            <p:cNvSpPr txBox="1"/>
            <p:nvPr/>
          </p:nvSpPr>
          <p:spPr>
            <a:xfrm>
              <a:off x="0" y="-28575"/>
              <a:ext cx="3327823" cy="309394"/>
            </a:xfrm>
            <a:prstGeom prst="rect">
              <a:avLst/>
            </a:prstGeom>
          </p:spPr>
          <p:txBody>
            <a:bodyPr wrap="square" lIns="0" tIns="0" rIns="0" bIns="0" rtlCol="0" anchor="t">
              <a:spAutoFit/>
            </a:bodyPr>
            <a:lstStyle/>
            <a:p>
              <a:pPr marL="0" lvl="0" indent="0">
                <a:lnSpc>
                  <a:spcPts val="2709"/>
                </a:lnSpc>
                <a:spcBef>
                  <a:spcPct val="0"/>
                </a:spcBef>
              </a:pPr>
              <a:r>
                <a:rPr lang="en-US" sz="2100" spc="81" dirty="0">
                  <a:solidFill>
                    <a:srgbClr val="191919"/>
                  </a:solidFill>
                  <a:latin typeface="Aileron Regular Bold"/>
                </a:rPr>
                <a:t>Requested fields</a:t>
              </a:r>
            </a:p>
          </p:txBody>
        </p:sp>
        <p:sp>
          <p:nvSpPr>
            <p:cNvPr id="35" name="TextBox 24">
              <a:extLst>
                <a:ext uri="{FF2B5EF4-FFF2-40B4-BE49-F238E27FC236}">
                  <a16:creationId xmlns:a16="http://schemas.microsoft.com/office/drawing/2014/main" id="{1EE62C2F-9BCC-4F5C-9A28-D286F87CF8FE}"/>
                </a:ext>
              </a:extLst>
            </p:cNvPr>
            <p:cNvSpPr txBox="1"/>
            <p:nvPr/>
          </p:nvSpPr>
          <p:spPr>
            <a:xfrm>
              <a:off x="0" y="670088"/>
              <a:ext cx="4160851" cy="4116367"/>
            </a:xfrm>
            <a:prstGeom prst="rect">
              <a:avLst/>
            </a:prstGeom>
          </p:spPr>
          <p:txBody>
            <a:bodyPr wrap="square" lIns="0" tIns="0" rIns="0" bIns="0" rtlCol="0" anchor="t">
              <a:spAutoFit/>
            </a:bodyPr>
            <a:lstStyle/>
            <a:p>
              <a:pPr>
                <a:lnSpc>
                  <a:spcPts val="2399"/>
                </a:lnSpc>
              </a:pPr>
              <a:r>
                <a:rPr lang="en-US" sz="1599" b="1" spc="31" dirty="0">
                  <a:solidFill>
                    <a:srgbClr val="191919"/>
                  </a:solidFill>
                  <a:latin typeface="Aileron Regular"/>
                </a:rPr>
                <a:t>Requested fields in this analysis:</a:t>
              </a:r>
            </a:p>
            <a:p>
              <a:pPr marL="345439" lvl="1" indent="-172720">
                <a:lnSpc>
                  <a:spcPts val="2399"/>
                </a:lnSpc>
                <a:buFont typeface="Arial"/>
                <a:buChar char="•"/>
              </a:pPr>
              <a:r>
                <a:rPr lang="en-US" sz="1599" spc="31" dirty="0">
                  <a:solidFill>
                    <a:srgbClr val="191919"/>
                  </a:solidFill>
                  <a:latin typeface="Aileron Regular"/>
                </a:rPr>
                <a:t>Tweet fields</a:t>
              </a:r>
            </a:p>
            <a:p>
              <a:pPr marL="802639" lvl="2" indent="-172720">
                <a:lnSpc>
                  <a:spcPts val="2399"/>
                </a:lnSpc>
                <a:buFont typeface="Arial"/>
                <a:buChar char="•"/>
              </a:pPr>
              <a:r>
                <a:rPr lang="en-US" sz="1599" spc="31" dirty="0">
                  <a:solidFill>
                    <a:srgbClr val="191919"/>
                  </a:solidFill>
                  <a:latin typeface="Aileron Regular"/>
                </a:rPr>
                <a:t>Root level fields</a:t>
              </a:r>
            </a:p>
            <a:p>
              <a:pPr marL="802639" lvl="2" indent="-172720">
                <a:lnSpc>
                  <a:spcPts val="2399"/>
                </a:lnSpc>
                <a:buFont typeface="Arial"/>
                <a:buChar char="•"/>
              </a:pPr>
              <a:r>
                <a:rPr lang="en-US" sz="1599" spc="31" dirty="0">
                  <a:solidFill>
                    <a:srgbClr val="191919"/>
                  </a:solidFill>
                  <a:latin typeface="Aileron Regular"/>
                </a:rPr>
                <a:t>Metrics (likes, retweets, replies)</a:t>
              </a:r>
            </a:p>
            <a:p>
              <a:pPr marL="802639" lvl="2" indent="-172720">
                <a:lnSpc>
                  <a:spcPts val="2399"/>
                </a:lnSpc>
                <a:buFont typeface="Arial"/>
                <a:buChar char="•"/>
              </a:pP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User fields</a:t>
              </a:r>
            </a:p>
            <a:p>
              <a:pPr marL="802639" lvl="2" indent="-172720">
                <a:lnSpc>
                  <a:spcPts val="2399"/>
                </a:lnSpc>
                <a:buFont typeface="Arial"/>
                <a:buChar char="•"/>
              </a:pPr>
              <a:r>
                <a:rPr lang="en-US" sz="1599" spc="31" dirty="0">
                  <a:solidFill>
                    <a:srgbClr val="191919"/>
                  </a:solidFill>
                  <a:latin typeface="Aileron Regular"/>
                </a:rPr>
                <a:t>Name</a:t>
              </a:r>
            </a:p>
            <a:p>
              <a:pPr marL="802639" lvl="2" indent="-172720">
                <a:lnSpc>
                  <a:spcPts val="2399"/>
                </a:lnSpc>
                <a:buFont typeface="Arial"/>
                <a:buChar char="•"/>
              </a:pPr>
              <a:r>
                <a:rPr lang="en-US" sz="1599" spc="31" dirty="0">
                  <a:solidFill>
                    <a:srgbClr val="191919"/>
                  </a:solidFill>
                  <a:latin typeface="Aileron Regular"/>
                </a:rPr>
                <a:t>Username</a:t>
              </a:r>
            </a:p>
            <a:p>
              <a:pPr marL="802639" lvl="2" indent="-172720">
                <a:lnSpc>
                  <a:spcPts val="2399"/>
                </a:lnSpc>
                <a:buFont typeface="Arial"/>
                <a:buChar char="•"/>
              </a:pPr>
              <a:r>
                <a:rPr lang="en-US" sz="1599" spc="31" dirty="0">
                  <a:solidFill>
                    <a:srgbClr val="191919"/>
                  </a:solidFill>
                  <a:latin typeface="Aileron Regular"/>
                </a:rPr>
                <a:t>Location</a:t>
              </a:r>
            </a:p>
            <a:p>
              <a:pPr marL="802639" lvl="2" indent="-172720">
                <a:lnSpc>
                  <a:spcPts val="2399"/>
                </a:lnSpc>
                <a:buFont typeface="Arial"/>
                <a:buChar char="•"/>
              </a:pP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Place fields</a:t>
              </a:r>
            </a:p>
            <a:p>
              <a:pPr marL="802639" lvl="2" indent="-172720">
                <a:lnSpc>
                  <a:spcPts val="2399"/>
                </a:lnSpc>
                <a:buFont typeface="Arial"/>
                <a:buChar char="•"/>
              </a:pPr>
              <a:r>
                <a:rPr lang="en-US" sz="1599" spc="31" dirty="0">
                  <a:solidFill>
                    <a:srgbClr val="191919"/>
                  </a:solidFill>
                  <a:latin typeface="Aileron Regular"/>
                </a:rPr>
                <a:t>Country</a:t>
              </a:r>
            </a:p>
            <a:p>
              <a:pPr marL="802639" lvl="2" indent="-172720">
                <a:lnSpc>
                  <a:spcPts val="2399"/>
                </a:lnSpc>
                <a:buFont typeface="Arial"/>
                <a:buChar char="•"/>
              </a:pPr>
              <a:r>
                <a:rPr lang="en-US" sz="1599" spc="31" dirty="0">
                  <a:solidFill>
                    <a:srgbClr val="191919"/>
                  </a:solidFill>
                  <a:latin typeface="Aileron Regular"/>
                </a:rPr>
                <a:t>Country code</a:t>
              </a:r>
            </a:p>
          </p:txBody>
        </p:sp>
      </p:grpSp>
      <p:pic>
        <p:nvPicPr>
          <p:cNvPr id="37" name="Picture 4">
            <a:extLst>
              <a:ext uri="{FF2B5EF4-FFF2-40B4-BE49-F238E27FC236}">
                <a16:creationId xmlns:a16="http://schemas.microsoft.com/office/drawing/2014/main" id="{07C35640-3EB4-46F1-B768-3ED8AB984E8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721755" y="2095472"/>
            <a:ext cx="837258" cy="837258"/>
          </a:xfrm>
          <a:prstGeom prst="rect">
            <a:avLst/>
          </a:prstGeom>
        </p:spPr>
      </p:pic>
      <p:pic>
        <p:nvPicPr>
          <p:cNvPr id="38" name="Picture 12">
            <a:extLst>
              <a:ext uri="{FF2B5EF4-FFF2-40B4-BE49-F238E27FC236}">
                <a16:creationId xmlns:a16="http://schemas.microsoft.com/office/drawing/2014/main" id="{81B892D7-E1F2-4FE1-B46F-8E57569609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92200" y="2313304"/>
            <a:ext cx="710418" cy="431579"/>
          </a:xfrm>
          <a:prstGeom prst="rect">
            <a:avLst/>
          </a:prstGeom>
        </p:spPr>
      </p:pic>
      <p:sp>
        <p:nvSpPr>
          <p:cNvPr id="7" name="Left Brace 6">
            <a:extLst>
              <a:ext uri="{FF2B5EF4-FFF2-40B4-BE49-F238E27FC236}">
                <a16:creationId xmlns:a16="http://schemas.microsoft.com/office/drawing/2014/main" id="{370D8034-21FB-43D6-9B29-D20C34B5C63B}"/>
              </a:ext>
            </a:extLst>
          </p:cNvPr>
          <p:cNvSpPr/>
          <p:nvPr/>
        </p:nvSpPr>
        <p:spPr>
          <a:xfrm rot="16200000">
            <a:off x="9010905" y="2293573"/>
            <a:ext cx="568419" cy="130966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B288B4B5-84BE-4CC4-9635-41034D9B89E1}"/>
              </a:ext>
            </a:extLst>
          </p:cNvPr>
          <p:cNvCxnSpPr>
            <a:cxnSpLocks/>
          </p:cNvCxnSpPr>
          <p:nvPr/>
        </p:nvCxnSpPr>
        <p:spPr>
          <a:xfrm flipH="1">
            <a:off x="9295114" y="9229876"/>
            <a:ext cx="1" cy="914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695B3E2-B742-41F5-B27A-A9B3013E9524}"/>
              </a:ext>
            </a:extLst>
          </p:cNvPr>
          <p:cNvSpPr txBox="1"/>
          <p:nvPr/>
        </p:nvSpPr>
        <p:spPr>
          <a:xfrm>
            <a:off x="16177307" y="8657240"/>
            <a:ext cx="1924607" cy="369332"/>
          </a:xfrm>
          <a:prstGeom prst="rect">
            <a:avLst/>
          </a:prstGeom>
          <a:noFill/>
        </p:spPr>
        <p:txBody>
          <a:bodyPr wrap="square" rtlCol="0">
            <a:spAutoFit/>
          </a:bodyPr>
          <a:lstStyle/>
          <a:p>
            <a:r>
              <a:rPr lang="en-US" b="1" i="1" dirty="0"/>
              <a:t>+ BEARER_TOKEN</a:t>
            </a:r>
          </a:p>
        </p:txBody>
      </p:sp>
      <p:sp>
        <p:nvSpPr>
          <p:cNvPr id="39" name="TextBox 38">
            <a:extLst>
              <a:ext uri="{FF2B5EF4-FFF2-40B4-BE49-F238E27FC236}">
                <a16:creationId xmlns:a16="http://schemas.microsoft.com/office/drawing/2014/main" id="{ABB8F79F-0075-4E97-8947-9C1C708B4758}"/>
              </a:ext>
            </a:extLst>
          </p:cNvPr>
          <p:cNvSpPr txBox="1"/>
          <p:nvPr/>
        </p:nvSpPr>
        <p:spPr>
          <a:xfrm>
            <a:off x="9386188" y="9433288"/>
            <a:ext cx="3032761" cy="461665"/>
          </a:xfrm>
          <a:prstGeom prst="rect">
            <a:avLst/>
          </a:prstGeom>
          <a:noFill/>
        </p:spPr>
        <p:txBody>
          <a:bodyPr wrap="square" rtlCol="0">
            <a:spAutoFit/>
          </a:bodyPr>
          <a:lstStyle/>
          <a:p>
            <a:r>
              <a:rPr lang="en-US" sz="2400" b="1" dirty="0"/>
              <a:t>Streaming Data</a:t>
            </a:r>
          </a:p>
        </p:txBody>
      </p:sp>
    </p:spTree>
    <p:extLst>
      <p:ext uri="{BB962C8B-B14F-4D97-AF65-F5344CB8AC3E}">
        <p14:creationId xmlns:p14="http://schemas.microsoft.com/office/powerpoint/2010/main" val="395006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628B52-9EAE-E84A-A5DD-15FF17105A4C}"/>
              </a:ext>
            </a:extLst>
          </p:cNvPr>
          <p:cNvGrpSpPr/>
          <p:nvPr/>
        </p:nvGrpSpPr>
        <p:grpSpPr>
          <a:xfrm>
            <a:off x="762000" y="342900"/>
            <a:ext cx="13094293" cy="8272703"/>
            <a:chOff x="1447800" y="876300"/>
            <a:chExt cx="13094293" cy="8272703"/>
          </a:xfrm>
        </p:grpSpPr>
        <p:pic>
          <p:nvPicPr>
            <p:cNvPr id="3" name="Picture 2">
              <a:extLst>
                <a:ext uri="{FF2B5EF4-FFF2-40B4-BE49-F238E27FC236}">
                  <a16:creationId xmlns:a16="http://schemas.microsoft.com/office/drawing/2014/main" id="{B815A593-5230-4CF6-820E-C3CC824638B3}"/>
                </a:ext>
              </a:extLst>
            </p:cNvPr>
            <p:cNvPicPr>
              <a:picLocks noChangeAspect="1"/>
            </p:cNvPicPr>
            <p:nvPr/>
          </p:nvPicPr>
          <p:blipFill>
            <a:blip r:embed="rId3"/>
            <a:stretch>
              <a:fillRect/>
            </a:stretch>
          </p:blipFill>
          <p:spPr>
            <a:xfrm>
              <a:off x="1447800" y="876300"/>
              <a:ext cx="13094293" cy="8272703"/>
            </a:xfrm>
            <a:prstGeom prst="rect">
              <a:avLst/>
            </a:prstGeom>
          </p:spPr>
        </p:pic>
        <p:pic>
          <p:nvPicPr>
            <p:cNvPr id="4" name="Picture 3">
              <a:extLst>
                <a:ext uri="{FF2B5EF4-FFF2-40B4-BE49-F238E27FC236}">
                  <a16:creationId xmlns:a16="http://schemas.microsoft.com/office/drawing/2014/main" id="{555725ED-EB47-8A41-80A7-E8079CB25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781300"/>
              <a:ext cx="2476500" cy="609600"/>
            </a:xfrm>
            <a:prstGeom prst="rect">
              <a:avLst/>
            </a:prstGeom>
          </p:spPr>
        </p:pic>
      </p:grpSp>
      <p:pic>
        <p:nvPicPr>
          <p:cNvPr id="8" name="Picture 7">
            <a:extLst>
              <a:ext uri="{FF2B5EF4-FFF2-40B4-BE49-F238E27FC236}">
                <a16:creationId xmlns:a16="http://schemas.microsoft.com/office/drawing/2014/main" id="{AADBCFCA-3A9D-46DE-A34C-0DA81D0F2D59}"/>
              </a:ext>
            </a:extLst>
          </p:cNvPr>
          <p:cNvPicPr>
            <a:picLocks noChangeAspect="1"/>
          </p:cNvPicPr>
          <p:nvPr/>
        </p:nvPicPr>
        <p:blipFill>
          <a:blip r:embed="rId5"/>
          <a:stretch>
            <a:fillRect/>
          </a:stretch>
        </p:blipFill>
        <p:spPr>
          <a:xfrm>
            <a:off x="9500332" y="4914900"/>
            <a:ext cx="8711921" cy="5181600"/>
          </a:xfrm>
          <a:prstGeom prst="rect">
            <a:avLst/>
          </a:prstGeom>
          <a:ln>
            <a:solidFill>
              <a:schemeClr val="tx1"/>
            </a:solidFill>
          </a:ln>
        </p:spPr>
      </p:pic>
    </p:spTree>
    <p:extLst>
      <p:ext uri="{BB962C8B-B14F-4D97-AF65-F5344CB8AC3E}">
        <p14:creationId xmlns:p14="http://schemas.microsoft.com/office/powerpoint/2010/main" val="1533303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3411695" y="655331"/>
            <a:ext cx="11157034" cy="558230"/>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FINAL TABLE TO BE QUERIED using PRESTO</a:t>
            </a:r>
          </a:p>
        </p:txBody>
      </p:sp>
      <p:sp>
        <p:nvSpPr>
          <p:cNvPr id="27" name="TextBox 27"/>
          <p:cNvSpPr txBox="1"/>
          <p:nvPr/>
        </p:nvSpPr>
        <p:spPr>
          <a:xfrm>
            <a:off x="4495800" y="2591126"/>
            <a:ext cx="8447926" cy="321627"/>
          </a:xfrm>
          <a:prstGeom prst="rect">
            <a:avLst/>
          </a:prstGeom>
        </p:spPr>
        <p:txBody>
          <a:bodyPr wrap="square" lIns="0" tIns="0" rIns="0" bIns="0" rtlCol="0" anchor="t">
            <a:spAutoFit/>
          </a:bodyPr>
          <a:lstStyle/>
          <a:p>
            <a:pPr marL="0" lvl="0" indent="0" algn="ctr">
              <a:lnSpc>
                <a:spcPts val="2709"/>
              </a:lnSpc>
              <a:spcBef>
                <a:spcPct val="0"/>
              </a:spcBef>
            </a:pPr>
            <a:r>
              <a:rPr lang="en-US" sz="2100" spc="81" dirty="0">
                <a:solidFill>
                  <a:srgbClr val="191919"/>
                </a:solidFill>
                <a:latin typeface="Aileron Regular Bold"/>
              </a:rPr>
              <a:t>Selected Tweet Metadata</a:t>
            </a:r>
          </a:p>
        </p:txBody>
      </p:sp>
      <p:grpSp>
        <p:nvGrpSpPr>
          <p:cNvPr id="19" name="Group 2">
            <a:extLst>
              <a:ext uri="{FF2B5EF4-FFF2-40B4-BE49-F238E27FC236}">
                <a16:creationId xmlns:a16="http://schemas.microsoft.com/office/drawing/2014/main" id="{13762A45-2CD0-D64C-91F9-B53263E98190}"/>
              </a:ext>
            </a:extLst>
          </p:cNvPr>
          <p:cNvGrpSpPr/>
          <p:nvPr/>
        </p:nvGrpSpPr>
        <p:grpSpPr>
          <a:xfrm>
            <a:off x="676515" y="2028686"/>
            <a:ext cx="16840200" cy="1835107"/>
            <a:chOff x="0" y="0"/>
            <a:chExt cx="6839944" cy="10106544"/>
          </a:xfrm>
        </p:grpSpPr>
        <p:sp>
          <p:nvSpPr>
            <p:cNvPr id="20" name="Freeform 3">
              <a:extLst>
                <a:ext uri="{FF2B5EF4-FFF2-40B4-BE49-F238E27FC236}">
                  <a16:creationId xmlns:a16="http://schemas.microsoft.com/office/drawing/2014/main" id="{08C1C09E-B5A4-BE44-B3BC-A3EE28B768C3}"/>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sp>
        <p:nvSpPr>
          <p:cNvPr id="29" name="AutoShape 11">
            <a:extLst>
              <a:ext uri="{FF2B5EF4-FFF2-40B4-BE49-F238E27FC236}">
                <a16:creationId xmlns:a16="http://schemas.microsoft.com/office/drawing/2014/main" id="{B05160FF-7A5E-6746-8B8E-3AC1EEB3317C}"/>
              </a:ext>
            </a:extLst>
          </p:cNvPr>
          <p:cNvSpPr/>
          <p:nvPr/>
        </p:nvSpPr>
        <p:spPr>
          <a:xfrm>
            <a:off x="676514" y="3687761"/>
            <a:ext cx="16840202" cy="165731"/>
          </a:xfrm>
          <a:prstGeom prst="rect">
            <a:avLst/>
          </a:prstGeom>
          <a:solidFill>
            <a:srgbClr val="86EAE9"/>
          </a:solidFill>
        </p:spPr>
      </p:sp>
      <p:pic>
        <p:nvPicPr>
          <p:cNvPr id="34" name="Picture 4">
            <a:extLst>
              <a:ext uri="{FF2B5EF4-FFF2-40B4-BE49-F238E27FC236}">
                <a16:creationId xmlns:a16="http://schemas.microsoft.com/office/drawing/2014/main" id="{39F46E91-58F4-8547-9038-3CDFDA95CE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13044" y="1600332"/>
            <a:ext cx="830956" cy="830956"/>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521717" y="1798667"/>
            <a:ext cx="396091" cy="395573"/>
          </a:xfrm>
          <a:prstGeom prst="rect">
            <a:avLst/>
          </a:prstGeom>
        </p:spPr>
      </p:pic>
      <p:pic>
        <p:nvPicPr>
          <p:cNvPr id="17" name="Picture 16">
            <a:extLst>
              <a:ext uri="{FF2B5EF4-FFF2-40B4-BE49-F238E27FC236}">
                <a16:creationId xmlns:a16="http://schemas.microsoft.com/office/drawing/2014/main" id="{D096375C-6728-134E-BC62-C55F0C9F55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887" y="7205859"/>
            <a:ext cx="16610224" cy="2260079"/>
          </a:xfrm>
          <a:prstGeom prst="rect">
            <a:avLst/>
          </a:prstGeom>
          <a:ln w="15875">
            <a:noFill/>
          </a:ln>
        </p:spPr>
      </p:pic>
      <p:sp>
        <p:nvSpPr>
          <p:cNvPr id="37" name="TextBox 28">
            <a:extLst>
              <a:ext uri="{FF2B5EF4-FFF2-40B4-BE49-F238E27FC236}">
                <a16:creationId xmlns:a16="http://schemas.microsoft.com/office/drawing/2014/main" id="{62AE1F94-C72F-854D-B340-E47BFF944385}"/>
              </a:ext>
            </a:extLst>
          </p:cNvPr>
          <p:cNvSpPr txBox="1"/>
          <p:nvPr/>
        </p:nvSpPr>
        <p:spPr>
          <a:xfrm>
            <a:off x="966474" y="3143012"/>
            <a:ext cx="1334184"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Author ID</a:t>
            </a:r>
          </a:p>
        </p:txBody>
      </p:sp>
      <p:sp>
        <p:nvSpPr>
          <p:cNvPr id="42" name="TextBox 28">
            <a:extLst>
              <a:ext uri="{FF2B5EF4-FFF2-40B4-BE49-F238E27FC236}">
                <a16:creationId xmlns:a16="http://schemas.microsoft.com/office/drawing/2014/main" id="{409EA45D-309F-964D-B87C-649478E702F1}"/>
              </a:ext>
            </a:extLst>
          </p:cNvPr>
          <p:cNvSpPr txBox="1"/>
          <p:nvPr/>
        </p:nvSpPr>
        <p:spPr>
          <a:xfrm>
            <a:off x="4940558" y="3159502"/>
            <a:ext cx="1913678"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Retweet Count</a:t>
            </a:r>
          </a:p>
        </p:txBody>
      </p:sp>
      <p:sp>
        <p:nvSpPr>
          <p:cNvPr id="43" name="TextBox 28">
            <a:extLst>
              <a:ext uri="{FF2B5EF4-FFF2-40B4-BE49-F238E27FC236}">
                <a16:creationId xmlns:a16="http://schemas.microsoft.com/office/drawing/2014/main" id="{62872BE0-250A-594C-A63F-4CDB8698ACEB}"/>
              </a:ext>
            </a:extLst>
          </p:cNvPr>
          <p:cNvSpPr txBox="1"/>
          <p:nvPr/>
        </p:nvSpPr>
        <p:spPr>
          <a:xfrm>
            <a:off x="3122947" y="3146600"/>
            <a:ext cx="2133873"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Tweet Created At</a:t>
            </a:r>
          </a:p>
        </p:txBody>
      </p:sp>
      <p:sp>
        <p:nvSpPr>
          <p:cNvPr id="45" name="TextBox 28">
            <a:extLst>
              <a:ext uri="{FF2B5EF4-FFF2-40B4-BE49-F238E27FC236}">
                <a16:creationId xmlns:a16="http://schemas.microsoft.com/office/drawing/2014/main" id="{E1C49DE3-A9CA-5040-8F1D-B16430FAC37C}"/>
              </a:ext>
            </a:extLst>
          </p:cNvPr>
          <p:cNvSpPr txBox="1"/>
          <p:nvPr/>
        </p:nvSpPr>
        <p:spPr>
          <a:xfrm>
            <a:off x="7933112" y="3159502"/>
            <a:ext cx="1581794"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Like Count</a:t>
            </a:r>
          </a:p>
        </p:txBody>
      </p:sp>
      <p:sp>
        <p:nvSpPr>
          <p:cNvPr id="54" name="TextBox 28">
            <a:extLst>
              <a:ext uri="{FF2B5EF4-FFF2-40B4-BE49-F238E27FC236}">
                <a16:creationId xmlns:a16="http://schemas.microsoft.com/office/drawing/2014/main" id="{2D21D0EC-2E34-3C4F-8D1B-6E5F018F756A}"/>
              </a:ext>
            </a:extLst>
          </p:cNvPr>
          <p:cNvSpPr txBox="1"/>
          <p:nvPr/>
        </p:nvSpPr>
        <p:spPr>
          <a:xfrm>
            <a:off x="2043193" y="3146600"/>
            <a:ext cx="1341494"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Tweet ID</a:t>
            </a:r>
          </a:p>
        </p:txBody>
      </p:sp>
      <p:sp>
        <p:nvSpPr>
          <p:cNvPr id="55" name="TextBox 28">
            <a:extLst>
              <a:ext uri="{FF2B5EF4-FFF2-40B4-BE49-F238E27FC236}">
                <a16:creationId xmlns:a16="http://schemas.microsoft.com/office/drawing/2014/main" id="{1ACBC864-F46C-3243-863D-3514F1537BAC}"/>
              </a:ext>
            </a:extLst>
          </p:cNvPr>
          <p:cNvSpPr txBox="1"/>
          <p:nvPr/>
        </p:nvSpPr>
        <p:spPr>
          <a:xfrm>
            <a:off x="6571369" y="3159533"/>
            <a:ext cx="1581794"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Reply Count</a:t>
            </a:r>
          </a:p>
        </p:txBody>
      </p:sp>
      <p:sp>
        <p:nvSpPr>
          <p:cNvPr id="56" name="TextBox 28">
            <a:extLst>
              <a:ext uri="{FF2B5EF4-FFF2-40B4-BE49-F238E27FC236}">
                <a16:creationId xmlns:a16="http://schemas.microsoft.com/office/drawing/2014/main" id="{FAAF5366-E211-424F-B9A6-AE1B81384B98}"/>
              </a:ext>
            </a:extLst>
          </p:cNvPr>
          <p:cNvSpPr txBox="1"/>
          <p:nvPr/>
        </p:nvSpPr>
        <p:spPr>
          <a:xfrm>
            <a:off x="9220979" y="3149231"/>
            <a:ext cx="1700055"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User Location</a:t>
            </a:r>
          </a:p>
        </p:txBody>
      </p:sp>
      <p:sp>
        <p:nvSpPr>
          <p:cNvPr id="57" name="TextBox 28">
            <a:extLst>
              <a:ext uri="{FF2B5EF4-FFF2-40B4-BE49-F238E27FC236}">
                <a16:creationId xmlns:a16="http://schemas.microsoft.com/office/drawing/2014/main" id="{7BA0796F-DCE8-4947-95C9-63A6A8018E9E}"/>
              </a:ext>
            </a:extLst>
          </p:cNvPr>
          <p:cNvSpPr txBox="1"/>
          <p:nvPr/>
        </p:nvSpPr>
        <p:spPr>
          <a:xfrm>
            <a:off x="10771815" y="3149231"/>
            <a:ext cx="1805691"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User Fullname</a:t>
            </a:r>
          </a:p>
        </p:txBody>
      </p:sp>
      <p:sp>
        <p:nvSpPr>
          <p:cNvPr id="58" name="TextBox 28">
            <a:extLst>
              <a:ext uri="{FF2B5EF4-FFF2-40B4-BE49-F238E27FC236}">
                <a16:creationId xmlns:a16="http://schemas.microsoft.com/office/drawing/2014/main" id="{01F1FD35-B2C0-8A45-820B-A87338664303}"/>
              </a:ext>
            </a:extLst>
          </p:cNvPr>
          <p:cNvSpPr txBox="1"/>
          <p:nvPr/>
        </p:nvSpPr>
        <p:spPr>
          <a:xfrm>
            <a:off x="12304437" y="3138361"/>
            <a:ext cx="1429394"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Username</a:t>
            </a:r>
          </a:p>
        </p:txBody>
      </p:sp>
      <p:sp>
        <p:nvSpPr>
          <p:cNvPr id="59" name="TextBox 28">
            <a:extLst>
              <a:ext uri="{FF2B5EF4-FFF2-40B4-BE49-F238E27FC236}">
                <a16:creationId xmlns:a16="http://schemas.microsoft.com/office/drawing/2014/main" id="{5A99DC27-8B7F-9241-9182-33F2CC430138}"/>
              </a:ext>
            </a:extLst>
          </p:cNvPr>
          <p:cNvSpPr txBox="1"/>
          <p:nvPr/>
        </p:nvSpPr>
        <p:spPr>
          <a:xfrm>
            <a:off x="13479065" y="3138361"/>
            <a:ext cx="1567110"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Tweet Text</a:t>
            </a:r>
          </a:p>
        </p:txBody>
      </p:sp>
      <p:sp>
        <p:nvSpPr>
          <p:cNvPr id="60" name="TextBox 28">
            <a:extLst>
              <a:ext uri="{FF2B5EF4-FFF2-40B4-BE49-F238E27FC236}">
                <a16:creationId xmlns:a16="http://schemas.microsoft.com/office/drawing/2014/main" id="{5653998D-6A09-CD42-9D89-E7BA8A525804}"/>
              </a:ext>
            </a:extLst>
          </p:cNvPr>
          <p:cNvSpPr txBox="1"/>
          <p:nvPr/>
        </p:nvSpPr>
        <p:spPr>
          <a:xfrm>
            <a:off x="14761291" y="3138446"/>
            <a:ext cx="1801232"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Hashtag Name</a:t>
            </a:r>
          </a:p>
        </p:txBody>
      </p:sp>
      <p:sp>
        <p:nvSpPr>
          <p:cNvPr id="61" name="TextBox 28">
            <a:extLst>
              <a:ext uri="{FF2B5EF4-FFF2-40B4-BE49-F238E27FC236}">
                <a16:creationId xmlns:a16="http://schemas.microsoft.com/office/drawing/2014/main" id="{BB839F68-3C47-D34A-ABB5-49833CDF4483}"/>
              </a:ext>
            </a:extLst>
          </p:cNvPr>
          <p:cNvSpPr txBox="1"/>
          <p:nvPr/>
        </p:nvSpPr>
        <p:spPr>
          <a:xfrm>
            <a:off x="16346998" y="3138361"/>
            <a:ext cx="825041" cy="278025"/>
          </a:xfrm>
          <a:prstGeom prst="rect">
            <a:avLst/>
          </a:prstGeom>
        </p:spPr>
        <p:txBody>
          <a:bodyPr wrap="square" lIns="0" tIns="0" rIns="0" bIns="0" rtlCol="0" anchor="t">
            <a:spAutoFit/>
          </a:bodyPr>
          <a:lstStyle/>
          <a:p>
            <a:pPr marL="345439" lvl="1" indent="-172720">
              <a:lnSpc>
                <a:spcPts val="2399"/>
              </a:lnSpc>
              <a:buFont typeface="Arial"/>
              <a:buChar char="•"/>
            </a:pPr>
            <a:r>
              <a:rPr lang="en-US" sz="1449" spc="31" dirty="0">
                <a:solidFill>
                  <a:srgbClr val="191919"/>
                </a:solidFill>
                <a:latin typeface="Aileron Regular"/>
              </a:rPr>
              <a:t>URL</a:t>
            </a:r>
          </a:p>
        </p:txBody>
      </p:sp>
      <p:grpSp>
        <p:nvGrpSpPr>
          <p:cNvPr id="66" name="Group 2">
            <a:extLst>
              <a:ext uri="{FF2B5EF4-FFF2-40B4-BE49-F238E27FC236}">
                <a16:creationId xmlns:a16="http://schemas.microsoft.com/office/drawing/2014/main" id="{804252C1-27CF-6242-89E2-A914CF70257B}"/>
              </a:ext>
            </a:extLst>
          </p:cNvPr>
          <p:cNvGrpSpPr/>
          <p:nvPr/>
        </p:nvGrpSpPr>
        <p:grpSpPr>
          <a:xfrm>
            <a:off x="723900" y="7144183"/>
            <a:ext cx="16840200" cy="2487486"/>
            <a:chOff x="0" y="0"/>
            <a:chExt cx="6839944" cy="10106544"/>
          </a:xfrm>
        </p:grpSpPr>
        <p:sp>
          <p:nvSpPr>
            <p:cNvPr id="67" name="Freeform 3">
              <a:extLst>
                <a:ext uri="{FF2B5EF4-FFF2-40B4-BE49-F238E27FC236}">
                  <a16:creationId xmlns:a16="http://schemas.microsoft.com/office/drawing/2014/main" id="{BDB602BF-6246-3D44-A723-33B7EF2B96B0}"/>
                </a:ext>
              </a:extLst>
            </p:cNvPr>
            <p:cNvSpPr/>
            <p:nvPr/>
          </p:nvSpPr>
          <p:spPr>
            <a:xfrm>
              <a:off x="0" y="0"/>
              <a:ext cx="6839945" cy="10106544"/>
            </a:xfrm>
            <a:custGeom>
              <a:avLst/>
              <a:gdLst/>
              <a:ahLst/>
              <a:cxnLst/>
              <a:rect l="l" t="t" r="r" b="b"/>
              <a:pathLst>
                <a:path w="6839945" h="10106544">
                  <a:moveTo>
                    <a:pt x="0" y="0"/>
                  </a:moveTo>
                  <a:lnTo>
                    <a:pt x="0" y="10106544"/>
                  </a:lnTo>
                  <a:lnTo>
                    <a:pt x="6839945" y="10106544"/>
                  </a:lnTo>
                  <a:lnTo>
                    <a:pt x="6839945" y="0"/>
                  </a:lnTo>
                  <a:lnTo>
                    <a:pt x="0" y="0"/>
                  </a:lnTo>
                  <a:close/>
                  <a:moveTo>
                    <a:pt x="6778984" y="10045585"/>
                  </a:moveTo>
                  <a:lnTo>
                    <a:pt x="59690" y="10045585"/>
                  </a:lnTo>
                  <a:lnTo>
                    <a:pt x="59690" y="59690"/>
                  </a:lnTo>
                  <a:lnTo>
                    <a:pt x="6778984" y="59690"/>
                  </a:lnTo>
                  <a:lnTo>
                    <a:pt x="6778984" y="10045585"/>
                  </a:lnTo>
                  <a:close/>
                </a:path>
              </a:pathLst>
            </a:custGeom>
            <a:solidFill>
              <a:srgbClr val="191919">
                <a:alpha val="19608"/>
              </a:srgbClr>
            </a:solidFill>
          </p:spPr>
        </p:sp>
      </p:grpSp>
      <p:pic>
        <p:nvPicPr>
          <p:cNvPr id="64" name="Picture 20">
            <a:extLst>
              <a:ext uri="{FF2B5EF4-FFF2-40B4-BE49-F238E27FC236}">
                <a16:creationId xmlns:a16="http://schemas.microsoft.com/office/drawing/2014/main" id="{EF6478E6-CA9B-2541-AC97-BEE3DECDFD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6485380">
            <a:off x="4571224" y="4081264"/>
            <a:ext cx="861460" cy="636209"/>
          </a:xfrm>
          <a:prstGeom prst="rect">
            <a:avLst/>
          </a:prstGeom>
        </p:spPr>
      </p:pic>
      <p:sp>
        <p:nvSpPr>
          <p:cNvPr id="30" name="TextBox 24">
            <a:extLst>
              <a:ext uri="{FF2B5EF4-FFF2-40B4-BE49-F238E27FC236}">
                <a16:creationId xmlns:a16="http://schemas.microsoft.com/office/drawing/2014/main" id="{051CDCF9-534D-BD47-9CE4-593007E5A9A1}"/>
              </a:ext>
            </a:extLst>
          </p:cNvPr>
          <p:cNvSpPr txBox="1"/>
          <p:nvPr/>
        </p:nvSpPr>
        <p:spPr>
          <a:xfrm>
            <a:off x="5613715" y="4513420"/>
            <a:ext cx="1737753" cy="893578"/>
          </a:xfrm>
          <a:prstGeom prst="rect">
            <a:avLst/>
          </a:prstGeom>
        </p:spPr>
        <p:txBody>
          <a:bodyPr wrap="square" lIns="0" tIns="0" rIns="0" bIns="0" rtlCol="0" anchor="t">
            <a:spAutoFit/>
          </a:bodyPr>
          <a:lstStyle/>
          <a:p>
            <a:pPr marL="285750" indent="-285750">
              <a:lnSpc>
                <a:spcPts val="2399"/>
              </a:lnSpc>
              <a:buFont typeface="Arial" panose="020B0604020202020204" pitchFamily="34" charset="0"/>
              <a:buChar char="•"/>
            </a:pPr>
            <a:r>
              <a:rPr lang="en-US" sz="1599" b="1" spc="31" dirty="0">
                <a:solidFill>
                  <a:srgbClr val="191919"/>
                </a:solidFill>
                <a:latin typeface="Aileron Regular"/>
              </a:rPr>
              <a:t>To HDFS through Data pipeline</a:t>
            </a:r>
            <a:endParaRPr lang="en-US" sz="1599" spc="31" dirty="0">
              <a:solidFill>
                <a:srgbClr val="191919"/>
              </a:solidFill>
              <a:latin typeface="Aileron Regular"/>
            </a:endParaRPr>
          </a:p>
        </p:txBody>
      </p:sp>
      <p:sp>
        <p:nvSpPr>
          <p:cNvPr id="68" name="TextBox 24">
            <a:extLst>
              <a:ext uri="{FF2B5EF4-FFF2-40B4-BE49-F238E27FC236}">
                <a16:creationId xmlns:a16="http://schemas.microsoft.com/office/drawing/2014/main" id="{5E235616-1655-4728-87C0-274A9E882017}"/>
              </a:ext>
            </a:extLst>
          </p:cNvPr>
          <p:cNvSpPr txBox="1"/>
          <p:nvPr/>
        </p:nvSpPr>
        <p:spPr>
          <a:xfrm>
            <a:off x="8227738" y="5312493"/>
            <a:ext cx="1737753" cy="893578"/>
          </a:xfrm>
          <a:prstGeom prst="rect">
            <a:avLst/>
          </a:prstGeom>
        </p:spPr>
        <p:txBody>
          <a:bodyPr wrap="square" lIns="0" tIns="0" rIns="0" bIns="0" rtlCol="0" anchor="t">
            <a:spAutoFit/>
          </a:bodyPr>
          <a:lstStyle/>
          <a:p>
            <a:pPr marL="285750" indent="-285750">
              <a:lnSpc>
                <a:spcPts val="2399"/>
              </a:lnSpc>
              <a:buFont typeface="Arial" panose="020B0604020202020204" pitchFamily="34" charset="0"/>
              <a:buChar char="•"/>
            </a:pPr>
            <a:r>
              <a:rPr lang="en-US" sz="1599" b="1" spc="31" dirty="0">
                <a:solidFill>
                  <a:srgbClr val="191919"/>
                </a:solidFill>
                <a:latin typeface="Aileron Regular"/>
              </a:rPr>
              <a:t>Converted to external table by Hive</a:t>
            </a:r>
            <a:endParaRPr lang="en-US" sz="1599" spc="31" dirty="0">
              <a:solidFill>
                <a:srgbClr val="191919"/>
              </a:solidFill>
              <a:latin typeface="Aileron Regular"/>
            </a:endParaRPr>
          </a:p>
        </p:txBody>
      </p:sp>
      <p:sp>
        <p:nvSpPr>
          <p:cNvPr id="69" name="TextBox 24">
            <a:extLst>
              <a:ext uri="{FF2B5EF4-FFF2-40B4-BE49-F238E27FC236}">
                <a16:creationId xmlns:a16="http://schemas.microsoft.com/office/drawing/2014/main" id="{6B1EBD69-7EEE-4CB4-A019-7822168DFAFA}"/>
              </a:ext>
            </a:extLst>
          </p:cNvPr>
          <p:cNvSpPr txBox="1"/>
          <p:nvPr/>
        </p:nvSpPr>
        <p:spPr>
          <a:xfrm>
            <a:off x="11058657" y="5972018"/>
            <a:ext cx="2491559" cy="893578"/>
          </a:xfrm>
          <a:prstGeom prst="rect">
            <a:avLst/>
          </a:prstGeom>
        </p:spPr>
        <p:txBody>
          <a:bodyPr wrap="square" lIns="0" tIns="0" rIns="0" bIns="0" rtlCol="0" anchor="t">
            <a:spAutoFit/>
          </a:bodyPr>
          <a:lstStyle/>
          <a:p>
            <a:pPr marL="285750" indent="-285750">
              <a:lnSpc>
                <a:spcPts val="2399"/>
              </a:lnSpc>
              <a:buFont typeface="Arial" panose="020B0604020202020204" pitchFamily="34" charset="0"/>
              <a:buChar char="•"/>
            </a:pPr>
            <a:r>
              <a:rPr lang="en-US" sz="1599" b="1" spc="31" dirty="0">
                <a:solidFill>
                  <a:srgbClr val="191919"/>
                </a:solidFill>
                <a:latin typeface="Aileron Regular"/>
              </a:rPr>
              <a:t>Queried by Presto and loaded in </a:t>
            </a:r>
            <a:r>
              <a:rPr lang="en-US" sz="1599" b="1" spc="31" dirty="0" err="1">
                <a:solidFill>
                  <a:srgbClr val="191919"/>
                </a:solidFill>
                <a:latin typeface="Aileron Regular"/>
              </a:rPr>
              <a:t>pd.DataFrame</a:t>
            </a:r>
            <a:endParaRPr lang="en-US" sz="1599" spc="31" dirty="0">
              <a:solidFill>
                <a:srgbClr val="191919"/>
              </a:solidFill>
              <a:latin typeface="Aileron Regular"/>
            </a:endParaRPr>
          </a:p>
        </p:txBody>
      </p:sp>
      <p:pic>
        <p:nvPicPr>
          <p:cNvPr id="70" name="Picture 20">
            <a:extLst>
              <a:ext uri="{FF2B5EF4-FFF2-40B4-BE49-F238E27FC236}">
                <a16:creationId xmlns:a16="http://schemas.microsoft.com/office/drawing/2014/main" id="{DA16598F-4FCA-4E1C-BC2D-38906B7FA1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399225" flipV="1">
            <a:off x="7638178" y="4441872"/>
            <a:ext cx="861460" cy="676429"/>
          </a:xfrm>
          <a:prstGeom prst="rect">
            <a:avLst/>
          </a:prstGeom>
        </p:spPr>
      </p:pic>
      <p:pic>
        <p:nvPicPr>
          <p:cNvPr id="72" name="Picture 20">
            <a:extLst>
              <a:ext uri="{FF2B5EF4-FFF2-40B4-BE49-F238E27FC236}">
                <a16:creationId xmlns:a16="http://schemas.microsoft.com/office/drawing/2014/main" id="{B6C045D4-1DE5-4B71-A054-B91C7F0923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399225" flipV="1">
            <a:off x="10411031" y="5172230"/>
            <a:ext cx="861460" cy="676429"/>
          </a:xfrm>
          <a:prstGeom prst="rect">
            <a:avLst/>
          </a:prstGeom>
        </p:spPr>
      </p:pic>
      <p:pic>
        <p:nvPicPr>
          <p:cNvPr id="73" name="Picture 20">
            <a:extLst>
              <a:ext uri="{FF2B5EF4-FFF2-40B4-BE49-F238E27FC236}">
                <a16:creationId xmlns:a16="http://schemas.microsoft.com/office/drawing/2014/main" id="{723F6A4A-8C8C-4E7A-BED8-58530827B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399225" flipV="1">
            <a:off x="13670854" y="6358561"/>
            <a:ext cx="861460" cy="676429"/>
          </a:xfrm>
          <a:prstGeom prst="rect">
            <a:avLst/>
          </a:prstGeom>
        </p:spPr>
      </p:pic>
    </p:spTree>
    <p:extLst>
      <p:ext uri="{BB962C8B-B14F-4D97-AF65-F5344CB8AC3E}">
        <p14:creationId xmlns:p14="http://schemas.microsoft.com/office/powerpoint/2010/main" val="183614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173514" y="1623148"/>
            <a:ext cx="9940971" cy="401449"/>
          </a:xfrm>
          <a:prstGeom prst="rect">
            <a:avLst/>
          </a:prstGeom>
        </p:spPr>
        <p:txBody>
          <a:bodyPr lIns="0" tIns="0" rIns="0" bIns="0" rtlCol="0" anchor="t">
            <a:spAutoFit/>
          </a:bodyPr>
          <a:lstStyle/>
          <a:p>
            <a:pPr algn="ctr">
              <a:lnSpc>
                <a:spcPts val="3359"/>
              </a:lnSpc>
            </a:pPr>
            <a:endParaRPr/>
          </a:p>
        </p:txBody>
      </p:sp>
      <p:sp>
        <p:nvSpPr>
          <p:cNvPr id="12" name="Rectangle 11">
            <a:extLst>
              <a:ext uri="{FF2B5EF4-FFF2-40B4-BE49-F238E27FC236}">
                <a16:creationId xmlns:a16="http://schemas.microsoft.com/office/drawing/2014/main" id="{680C73E8-5346-0540-950B-A26BC2FC150C}"/>
              </a:ext>
            </a:extLst>
          </p:cNvPr>
          <p:cNvSpPr/>
          <p:nvPr/>
        </p:nvSpPr>
        <p:spPr>
          <a:xfrm>
            <a:off x="5562600" y="4035504"/>
            <a:ext cx="6740948" cy="1107996"/>
          </a:xfrm>
          <a:prstGeom prst="rect">
            <a:avLst/>
          </a:prstGeom>
          <a:noFill/>
        </p:spPr>
        <p:txBody>
          <a:bodyPr wrap="none" lIns="91440" tIns="45720" rIns="91440" bIns="45720">
            <a:spAutoFit/>
          </a:bodyPr>
          <a:lstStyle/>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ileron Heavy"/>
              </a:rPr>
              <a:t>PIPELINE DEMO</a:t>
            </a:r>
            <a:endPar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3830598" y="845003"/>
            <a:ext cx="11157034" cy="558230"/>
          </a:xfrm>
          <a:prstGeom prst="rect">
            <a:avLst/>
          </a:prstGeom>
        </p:spPr>
        <p:txBody>
          <a:bodyPr lIns="0" tIns="0" rIns="0" bIns="0" rtlCol="0" anchor="t">
            <a:spAutoFit/>
          </a:bodyPr>
          <a:lstStyle/>
          <a:p>
            <a:pPr marL="0" lvl="0" indent="0" algn="ctr">
              <a:lnSpc>
                <a:spcPts val="4716"/>
              </a:lnSpc>
              <a:spcBef>
                <a:spcPct val="0"/>
              </a:spcBef>
            </a:pPr>
            <a:r>
              <a:rPr lang="en-US" sz="3600" spc="107" dirty="0">
                <a:solidFill>
                  <a:srgbClr val="191919"/>
                </a:solidFill>
                <a:latin typeface="Aileron Heavy"/>
              </a:rPr>
              <a:t>ANALYTICS with VISUALIZATIONS</a:t>
            </a:r>
          </a:p>
        </p:txBody>
      </p:sp>
      <p:sp>
        <p:nvSpPr>
          <p:cNvPr id="33" name="TextBox 29">
            <a:extLst>
              <a:ext uri="{FF2B5EF4-FFF2-40B4-BE49-F238E27FC236}">
                <a16:creationId xmlns:a16="http://schemas.microsoft.com/office/drawing/2014/main" id="{A9140DE6-D9BF-DC42-970E-A62C6A0A49F3}"/>
              </a:ext>
            </a:extLst>
          </p:cNvPr>
          <p:cNvSpPr txBox="1"/>
          <p:nvPr/>
        </p:nvSpPr>
        <p:spPr>
          <a:xfrm>
            <a:off x="977903" y="2250471"/>
            <a:ext cx="5270497" cy="249171"/>
          </a:xfrm>
          <a:prstGeom prst="rect">
            <a:avLst/>
          </a:prstGeom>
        </p:spPr>
        <p:txBody>
          <a:bodyPr wrap="square" lIns="0" tIns="0" rIns="0" bIns="0" rtlCol="0" anchor="t">
            <a:spAutoFit/>
          </a:bodyPr>
          <a:lstStyle/>
          <a:p>
            <a:pPr marL="172719" lvl="1">
              <a:lnSpc>
                <a:spcPts val="2063"/>
              </a:lnSpc>
            </a:pPr>
            <a:r>
              <a:rPr lang="en-US" sz="1599" b="1" spc="62" dirty="0">
                <a:solidFill>
                  <a:srgbClr val="191919"/>
                </a:solidFill>
                <a:latin typeface="Aileron Regular Italics"/>
              </a:rPr>
              <a:t>Q1. The Most Trending Words in the Entire Tweets</a:t>
            </a:r>
          </a:p>
        </p:txBody>
      </p:sp>
      <p:sp>
        <p:nvSpPr>
          <p:cNvPr id="15" name="TextBox 29">
            <a:extLst>
              <a:ext uri="{FF2B5EF4-FFF2-40B4-BE49-F238E27FC236}">
                <a16:creationId xmlns:a16="http://schemas.microsoft.com/office/drawing/2014/main" id="{E75B1A14-EA78-D344-ADA4-D8470014954F}"/>
              </a:ext>
            </a:extLst>
          </p:cNvPr>
          <p:cNvSpPr txBox="1"/>
          <p:nvPr/>
        </p:nvSpPr>
        <p:spPr>
          <a:xfrm>
            <a:off x="6773867" y="2279046"/>
            <a:ext cx="5270497" cy="518475"/>
          </a:xfrm>
          <a:prstGeom prst="rect">
            <a:avLst/>
          </a:prstGeom>
        </p:spPr>
        <p:txBody>
          <a:bodyPr wrap="square" lIns="0" tIns="0" rIns="0" bIns="0" rtlCol="0" anchor="t">
            <a:spAutoFit/>
          </a:bodyPr>
          <a:lstStyle/>
          <a:p>
            <a:pPr marL="172719" lvl="1">
              <a:lnSpc>
                <a:spcPts val="2063"/>
              </a:lnSpc>
            </a:pPr>
            <a:r>
              <a:rPr lang="en-US" sz="1599" b="1" spc="62" dirty="0">
                <a:solidFill>
                  <a:srgbClr val="191919"/>
                </a:solidFill>
                <a:latin typeface="Aileron Regular Italics"/>
              </a:rPr>
              <a:t>Q2. The Most Trending Words in the Top 100 Tweets with the Most Retweets</a:t>
            </a:r>
          </a:p>
        </p:txBody>
      </p:sp>
      <p:pic>
        <p:nvPicPr>
          <p:cNvPr id="3" name="Picture 2">
            <a:extLst>
              <a:ext uri="{FF2B5EF4-FFF2-40B4-BE49-F238E27FC236}">
                <a16:creationId xmlns:a16="http://schemas.microsoft.com/office/drawing/2014/main" id="{72F25566-BFEB-4B43-92C2-73A9CA193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0388" y="3162300"/>
            <a:ext cx="5129213" cy="3423291"/>
          </a:xfrm>
          <a:prstGeom prst="rect">
            <a:avLst/>
          </a:prstGeom>
        </p:spPr>
      </p:pic>
      <p:pic>
        <p:nvPicPr>
          <p:cNvPr id="5" name="Picture 4">
            <a:extLst>
              <a:ext uri="{FF2B5EF4-FFF2-40B4-BE49-F238E27FC236}">
                <a16:creationId xmlns:a16="http://schemas.microsoft.com/office/drawing/2014/main" id="{F3E36A90-0AC3-5648-9F83-8D43678BEB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000" y="3174556"/>
            <a:ext cx="5105400" cy="3407399"/>
          </a:xfrm>
          <a:prstGeom prst="rect">
            <a:avLst/>
          </a:prstGeom>
        </p:spPr>
      </p:pic>
      <p:pic>
        <p:nvPicPr>
          <p:cNvPr id="7" name="Picture 6">
            <a:extLst>
              <a:ext uri="{FF2B5EF4-FFF2-40B4-BE49-F238E27FC236}">
                <a16:creationId xmlns:a16="http://schemas.microsoft.com/office/drawing/2014/main" id="{DD0659A6-B15F-B041-81BF-E527FFE96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1044" y="3348464"/>
            <a:ext cx="4696779" cy="3037916"/>
          </a:xfrm>
          <a:prstGeom prst="rect">
            <a:avLst/>
          </a:prstGeom>
        </p:spPr>
      </p:pic>
      <p:sp>
        <p:nvSpPr>
          <p:cNvPr id="23" name="TextBox 29">
            <a:extLst>
              <a:ext uri="{FF2B5EF4-FFF2-40B4-BE49-F238E27FC236}">
                <a16:creationId xmlns:a16="http://schemas.microsoft.com/office/drawing/2014/main" id="{0FABAFC0-D781-FC49-AF5A-15E04DBC7BF6}"/>
              </a:ext>
            </a:extLst>
          </p:cNvPr>
          <p:cNvSpPr txBox="1"/>
          <p:nvPr/>
        </p:nvSpPr>
        <p:spPr>
          <a:xfrm>
            <a:off x="12569831" y="2250471"/>
            <a:ext cx="4647951" cy="249171"/>
          </a:xfrm>
          <a:prstGeom prst="rect">
            <a:avLst/>
          </a:prstGeom>
        </p:spPr>
        <p:txBody>
          <a:bodyPr lIns="0" tIns="0" rIns="0" bIns="0" rtlCol="0" anchor="t">
            <a:spAutoFit/>
          </a:bodyPr>
          <a:lstStyle/>
          <a:p>
            <a:pPr marL="172719" lvl="1">
              <a:lnSpc>
                <a:spcPts val="2063"/>
              </a:lnSpc>
            </a:pPr>
            <a:r>
              <a:rPr lang="en-US" sz="1599" b="1" spc="62" dirty="0">
                <a:solidFill>
                  <a:srgbClr val="191919"/>
                </a:solidFill>
                <a:latin typeface="Aileron Regular Italics"/>
              </a:rPr>
              <a:t>Q3. Top 5 Most Trending Hashtags</a:t>
            </a:r>
          </a:p>
        </p:txBody>
      </p:sp>
      <p:sp>
        <p:nvSpPr>
          <p:cNvPr id="24" name="TextBox 24">
            <a:extLst>
              <a:ext uri="{FF2B5EF4-FFF2-40B4-BE49-F238E27FC236}">
                <a16:creationId xmlns:a16="http://schemas.microsoft.com/office/drawing/2014/main" id="{E9440A89-CD12-464E-99F7-BC1B01ABDEBB}"/>
              </a:ext>
            </a:extLst>
          </p:cNvPr>
          <p:cNvSpPr txBox="1"/>
          <p:nvPr/>
        </p:nvSpPr>
        <p:spPr>
          <a:xfrm>
            <a:off x="2939511" y="7462530"/>
            <a:ext cx="2209800" cy="1816908"/>
          </a:xfrm>
          <a:prstGeom prst="rect">
            <a:avLst/>
          </a:prstGeom>
        </p:spPr>
        <p:txBody>
          <a:bodyPr wrap="square" lIns="0" tIns="0" rIns="0" bIns="0" rtlCol="0" anchor="t">
            <a:spAutoFit/>
          </a:bodyPr>
          <a:lstStyle/>
          <a:p>
            <a:pPr marL="345439" lvl="1" indent="-172720">
              <a:lnSpc>
                <a:spcPts val="2399"/>
              </a:lnSpc>
              <a:buFont typeface="Arial"/>
              <a:buChar char="•"/>
            </a:pPr>
            <a:r>
              <a:rPr lang="en-US" sz="1599" spc="31" dirty="0">
                <a:solidFill>
                  <a:srgbClr val="191919"/>
                </a:solidFill>
                <a:latin typeface="Aileron Regular"/>
              </a:rPr>
              <a:t>Climate</a:t>
            </a:r>
          </a:p>
          <a:p>
            <a:pPr marL="345439" lvl="1" indent="-172720">
              <a:lnSpc>
                <a:spcPts val="2399"/>
              </a:lnSpc>
              <a:buFont typeface="Arial"/>
              <a:buChar char="•"/>
            </a:pPr>
            <a:r>
              <a:rPr lang="en-US" sz="1599" spc="31" dirty="0">
                <a:solidFill>
                  <a:srgbClr val="191919"/>
                </a:solidFill>
                <a:latin typeface="Aileron Regular"/>
              </a:rPr>
              <a:t>Change</a:t>
            </a:r>
          </a:p>
          <a:p>
            <a:pPr marL="345439" lvl="1" indent="-172720">
              <a:lnSpc>
                <a:spcPts val="2399"/>
              </a:lnSpc>
              <a:buFont typeface="Arial"/>
              <a:buChar char="•"/>
            </a:pPr>
            <a:r>
              <a:rPr lang="en-US" sz="1599" spc="31" dirty="0">
                <a:solidFill>
                  <a:srgbClr val="191919"/>
                </a:solidFill>
                <a:latin typeface="Aileron Regular"/>
              </a:rPr>
              <a:t>Global</a:t>
            </a:r>
          </a:p>
          <a:p>
            <a:pPr marL="345439" lvl="1" indent="-172720">
              <a:lnSpc>
                <a:spcPts val="2399"/>
              </a:lnSpc>
              <a:buFont typeface="Arial"/>
              <a:buChar char="•"/>
            </a:pPr>
            <a:r>
              <a:rPr lang="en-US" sz="1599" spc="31" dirty="0">
                <a:solidFill>
                  <a:srgbClr val="191919"/>
                </a:solidFill>
                <a:latin typeface="Aileron Regular"/>
              </a:rPr>
              <a:t>Warming</a:t>
            </a:r>
          </a:p>
          <a:p>
            <a:pPr marL="345439" lvl="1" indent="-172720">
              <a:lnSpc>
                <a:spcPts val="2399"/>
              </a:lnSpc>
              <a:buFont typeface="Arial"/>
              <a:buChar char="•"/>
            </a:pPr>
            <a:r>
              <a:rPr lang="en-US" sz="1599" spc="31" dirty="0">
                <a:solidFill>
                  <a:srgbClr val="191919"/>
                </a:solidFill>
                <a:latin typeface="Aileron Regular"/>
              </a:rPr>
              <a:t>World</a:t>
            </a:r>
          </a:p>
          <a:p>
            <a:pPr marL="802639" lvl="2" indent="-172720">
              <a:lnSpc>
                <a:spcPts val="2399"/>
              </a:lnSpc>
              <a:buFont typeface="Arial"/>
              <a:buChar char="•"/>
            </a:pPr>
            <a:endParaRPr lang="en-US" sz="1599" spc="31" dirty="0">
              <a:solidFill>
                <a:srgbClr val="191919"/>
              </a:solidFill>
              <a:latin typeface="Aileron Regular"/>
            </a:endParaRPr>
          </a:p>
        </p:txBody>
      </p:sp>
      <p:sp>
        <p:nvSpPr>
          <p:cNvPr id="25" name="TextBox 24">
            <a:extLst>
              <a:ext uri="{FF2B5EF4-FFF2-40B4-BE49-F238E27FC236}">
                <a16:creationId xmlns:a16="http://schemas.microsoft.com/office/drawing/2014/main" id="{77EC0DD8-D001-3C4D-9CF2-8B06F12AF173}"/>
              </a:ext>
            </a:extLst>
          </p:cNvPr>
          <p:cNvSpPr txBox="1"/>
          <p:nvPr/>
        </p:nvSpPr>
        <p:spPr>
          <a:xfrm>
            <a:off x="8458200" y="7462530"/>
            <a:ext cx="2209800" cy="1816908"/>
          </a:xfrm>
          <a:prstGeom prst="rect">
            <a:avLst/>
          </a:prstGeom>
        </p:spPr>
        <p:txBody>
          <a:bodyPr wrap="square" lIns="0" tIns="0" rIns="0" bIns="0" rtlCol="0" anchor="t">
            <a:spAutoFit/>
          </a:bodyPr>
          <a:lstStyle/>
          <a:p>
            <a:pPr marL="345439" lvl="1" indent="-172720">
              <a:lnSpc>
                <a:spcPts val="2399"/>
              </a:lnSpc>
              <a:buFont typeface="Arial"/>
              <a:buChar char="•"/>
            </a:pPr>
            <a:r>
              <a:rPr lang="en-US" sz="1599" spc="31" dirty="0">
                <a:solidFill>
                  <a:srgbClr val="191919"/>
                </a:solidFill>
                <a:latin typeface="Aileron Regular"/>
              </a:rPr>
              <a:t>Oil</a:t>
            </a:r>
          </a:p>
          <a:p>
            <a:pPr marL="345439" lvl="1" indent="-172720">
              <a:lnSpc>
                <a:spcPts val="2399"/>
              </a:lnSpc>
              <a:buFont typeface="Arial"/>
              <a:buChar char="•"/>
            </a:pPr>
            <a:r>
              <a:rPr lang="en-US" sz="1599" spc="31" dirty="0">
                <a:solidFill>
                  <a:srgbClr val="191919"/>
                </a:solidFill>
                <a:latin typeface="Aileron Regular"/>
              </a:rPr>
              <a:t>Gas</a:t>
            </a:r>
          </a:p>
          <a:p>
            <a:pPr marL="345439" lvl="1" indent="-172720">
              <a:lnSpc>
                <a:spcPts val="2399"/>
              </a:lnSpc>
              <a:buFont typeface="Arial"/>
              <a:buChar char="•"/>
            </a:pPr>
            <a:r>
              <a:rPr lang="en-US" sz="1599" spc="31" dirty="0">
                <a:solidFill>
                  <a:srgbClr val="191919"/>
                </a:solidFill>
                <a:latin typeface="Aileron Regular"/>
              </a:rPr>
              <a:t>Environmentalism</a:t>
            </a:r>
          </a:p>
          <a:p>
            <a:pPr marL="345439" lvl="1" indent="-172720">
              <a:lnSpc>
                <a:spcPts val="2399"/>
              </a:lnSpc>
              <a:buFont typeface="Arial"/>
              <a:buChar char="•"/>
            </a:pPr>
            <a:r>
              <a:rPr lang="en-US" sz="1599" spc="31" dirty="0">
                <a:solidFill>
                  <a:srgbClr val="191919"/>
                </a:solidFill>
                <a:latin typeface="Aileron Regular"/>
              </a:rPr>
              <a:t>Greenland</a:t>
            </a:r>
          </a:p>
          <a:p>
            <a:pPr marL="345439" lvl="1" indent="-172720">
              <a:lnSpc>
                <a:spcPts val="2399"/>
              </a:lnSpc>
              <a:buFont typeface="Arial"/>
              <a:buChar char="•"/>
            </a:pPr>
            <a:r>
              <a:rPr lang="en-US" sz="1599" spc="31" dirty="0">
                <a:solidFill>
                  <a:srgbClr val="191919"/>
                </a:solidFill>
                <a:latin typeface="Aileron Regular"/>
              </a:rPr>
              <a:t>exploration</a:t>
            </a:r>
          </a:p>
          <a:p>
            <a:pPr marL="802639" lvl="2" indent="-172720">
              <a:lnSpc>
                <a:spcPts val="2399"/>
              </a:lnSpc>
              <a:buFont typeface="Arial"/>
              <a:buChar char="•"/>
            </a:pPr>
            <a:endParaRPr lang="en-US" sz="1599" spc="31" dirty="0">
              <a:solidFill>
                <a:srgbClr val="191919"/>
              </a:solidFill>
              <a:latin typeface="Aileron Regular"/>
            </a:endParaRPr>
          </a:p>
        </p:txBody>
      </p:sp>
      <p:sp>
        <p:nvSpPr>
          <p:cNvPr id="26" name="TextBox 25">
            <a:extLst>
              <a:ext uri="{FF2B5EF4-FFF2-40B4-BE49-F238E27FC236}">
                <a16:creationId xmlns:a16="http://schemas.microsoft.com/office/drawing/2014/main" id="{3B6FEC2C-2FF9-0843-9B54-E844671AE21F}"/>
              </a:ext>
            </a:extLst>
          </p:cNvPr>
          <p:cNvSpPr txBox="1"/>
          <p:nvPr/>
        </p:nvSpPr>
        <p:spPr>
          <a:xfrm>
            <a:off x="13274599" y="7462530"/>
            <a:ext cx="2209800" cy="1816908"/>
          </a:xfrm>
          <a:prstGeom prst="rect">
            <a:avLst/>
          </a:prstGeom>
        </p:spPr>
        <p:txBody>
          <a:bodyPr wrap="square" lIns="0" tIns="0" rIns="0" bIns="0" rtlCol="0" anchor="t">
            <a:spAutoFit/>
          </a:bodyPr>
          <a:lstStyle/>
          <a:p>
            <a:pPr marL="345439" lvl="1" indent="-172720">
              <a:lnSpc>
                <a:spcPts val="2399"/>
              </a:lnSpc>
              <a:buFont typeface="Arial"/>
              <a:buChar char="•"/>
            </a:pPr>
            <a:r>
              <a:rPr lang="en-US" sz="1599" spc="31" dirty="0">
                <a:solidFill>
                  <a:srgbClr val="191919"/>
                </a:solidFill>
                <a:latin typeface="Aileron Regular"/>
              </a:rPr>
              <a:t>#</a:t>
            </a:r>
            <a:r>
              <a:rPr lang="en-US" sz="1599" spc="31" dirty="0" err="1">
                <a:solidFill>
                  <a:srgbClr val="191919"/>
                </a:solidFill>
                <a:latin typeface="Aileron Regular"/>
              </a:rPr>
              <a:t>ClimateChange</a:t>
            </a: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a:t>
            </a:r>
            <a:r>
              <a:rPr lang="en-US" sz="1599" spc="31" dirty="0" err="1">
                <a:solidFill>
                  <a:srgbClr val="191919"/>
                </a:solidFill>
                <a:latin typeface="Aileron Regular"/>
              </a:rPr>
              <a:t>ClimateAction</a:t>
            </a: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a:t>
            </a:r>
            <a:r>
              <a:rPr lang="en-US" sz="1599" spc="31" dirty="0" err="1">
                <a:solidFill>
                  <a:srgbClr val="191919"/>
                </a:solidFill>
                <a:latin typeface="Aileron Regular"/>
              </a:rPr>
              <a:t>ActionClimate</a:t>
            </a:r>
            <a:endParaRPr lang="en-US" sz="1599" spc="31" dirty="0">
              <a:solidFill>
                <a:srgbClr val="191919"/>
              </a:solidFill>
              <a:latin typeface="Aileron Regular"/>
            </a:endParaRPr>
          </a:p>
          <a:p>
            <a:pPr marL="345439" lvl="1" indent="-172720">
              <a:lnSpc>
                <a:spcPts val="2399"/>
              </a:lnSpc>
              <a:buFont typeface="Arial"/>
              <a:buChar char="•"/>
            </a:pPr>
            <a:r>
              <a:rPr lang="en-US" sz="1599" spc="31" dirty="0">
                <a:solidFill>
                  <a:srgbClr val="191919"/>
                </a:solidFill>
                <a:latin typeface="Aileron Regular"/>
              </a:rPr>
              <a:t>#NPC</a:t>
            </a:r>
          </a:p>
          <a:p>
            <a:pPr marL="345439" lvl="1" indent="-172720">
              <a:lnSpc>
                <a:spcPts val="2399"/>
              </a:lnSpc>
              <a:buFont typeface="Arial"/>
              <a:buChar char="•"/>
            </a:pPr>
            <a:r>
              <a:rPr lang="en-US" sz="1599" spc="31" dirty="0">
                <a:solidFill>
                  <a:srgbClr val="191919"/>
                </a:solidFill>
                <a:latin typeface="Aileron Regular"/>
              </a:rPr>
              <a:t>#</a:t>
            </a:r>
            <a:r>
              <a:rPr lang="en-US" sz="1599" spc="31" dirty="0" err="1">
                <a:solidFill>
                  <a:srgbClr val="191919"/>
                </a:solidFill>
                <a:latin typeface="Aileron Regular"/>
              </a:rPr>
              <a:t>ClimateCrisis</a:t>
            </a:r>
            <a:endParaRPr lang="en-US" sz="1599" spc="31" dirty="0">
              <a:solidFill>
                <a:srgbClr val="191919"/>
              </a:solidFill>
              <a:latin typeface="Aileron Regular"/>
            </a:endParaRPr>
          </a:p>
          <a:p>
            <a:pPr marL="802639" lvl="2" indent="-172720">
              <a:lnSpc>
                <a:spcPts val="2399"/>
              </a:lnSpc>
              <a:buFont typeface="Arial"/>
              <a:buChar char="•"/>
            </a:pPr>
            <a:endParaRPr lang="en-US" sz="1599" spc="31" dirty="0">
              <a:solidFill>
                <a:srgbClr val="191919"/>
              </a:solidFill>
              <a:latin typeface="Aileron Regular"/>
            </a:endParaRPr>
          </a:p>
        </p:txBody>
      </p:sp>
      <p:sp>
        <p:nvSpPr>
          <p:cNvPr id="27" name="Arc 26">
            <a:extLst>
              <a:ext uri="{FF2B5EF4-FFF2-40B4-BE49-F238E27FC236}">
                <a16:creationId xmlns:a16="http://schemas.microsoft.com/office/drawing/2014/main" id="{EE1A86BF-4D9D-9249-9794-44CF4EB65449}"/>
              </a:ext>
            </a:extLst>
          </p:cNvPr>
          <p:cNvSpPr/>
          <p:nvPr/>
        </p:nvSpPr>
        <p:spPr>
          <a:xfrm rot="16200000" flipH="1">
            <a:off x="3509044" y="7075029"/>
            <a:ext cx="238619" cy="238619"/>
          </a:xfrm>
          <a:prstGeom prst="arc">
            <a:avLst>
              <a:gd name="adj1" fmla="val 13550007"/>
              <a:gd name="adj2" fmla="val 8407218"/>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ne 7">
            <a:extLst>
              <a:ext uri="{FF2B5EF4-FFF2-40B4-BE49-F238E27FC236}">
                <a16:creationId xmlns:a16="http://schemas.microsoft.com/office/drawing/2014/main" id="{5396F23A-29CD-2A4C-88D8-F1BFCED12886}"/>
              </a:ext>
            </a:extLst>
          </p:cNvPr>
          <p:cNvSpPr>
            <a:spLocks noChangeShapeType="1"/>
          </p:cNvSpPr>
          <p:nvPr/>
        </p:nvSpPr>
        <p:spPr bwMode="auto">
          <a:xfrm rot="16200000" flipH="1">
            <a:off x="3498908" y="6953896"/>
            <a:ext cx="252806"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Oval 28">
            <a:extLst>
              <a:ext uri="{FF2B5EF4-FFF2-40B4-BE49-F238E27FC236}">
                <a16:creationId xmlns:a16="http://schemas.microsoft.com/office/drawing/2014/main" id="{070A140E-4825-6548-AEE9-3D761E535B67}"/>
              </a:ext>
            </a:extLst>
          </p:cNvPr>
          <p:cNvSpPr/>
          <p:nvPr/>
        </p:nvSpPr>
        <p:spPr>
          <a:xfrm rot="16200000" flipH="1">
            <a:off x="3561007" y="7126991"/>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C40E072-47AE-3544-8768-7D007427065C}"/>
              </a:ext>
            </a:extLst>
          </p:cNvPr>
          <p:cNvSpPr/>
          <p:nvPr/>
        </p:nvSpPr>
        <p:spPr>
          <a:xfrm rot="16200000" flipH="1">
            <a:off x="3561007" y="6713453"/>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a:extLst>
              <a:ext uri="{FF2B5EF4-FFF2-40B4-BE49-F238E27FC236}">
                <a16:creationId xmlns:a16="http://schemas.microsoft.com/office/drawing/2014/main" id="{D26ED0A8-B959-EA49-B415-8981BDC24935}"/>
              </a:ext>
            </a:extLst>
          </p:cNvPr>
          <p:cNvSpPr/>
          <p:nvPr/>
        </p:nvSpPr>
        <p:spPr>
          <a:xfrm rot="16200000" flipH="1">
            <a:off x="9376444" y="7075029"/>
            <a:ext cx="238619" cy="238619"/>
          </a:xfrm>
          <a:prstGeom prst="arc">
            <a:avLst>
              <a:gd name="adj1" fmla="val 13550007"/>
              <a:gd name="adj2" fmla="val 8407218"/>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ne 7">
            <a:extLst>
              <a:ext uri="{FF2B5EF4-FFF2-40B4-BE49-F238E27FC236}">
                <a16:creationId xmlns:a16="http://schemas.microsoft.com/office/drawing/2014/main" id="{1877B0DD-AD61-074A-9F8C-CF28C96D20C1}"/>
              </a:ext>
            </a:extLst>
          </p:cNvPr>
          <p:cNvSpPr>
            <a:spLocks noChangeShapeType="1"/>
          </p:cNvSpPr>
          <p:nvPr/>
        </p:nvSpPr>
        <p:spPr bwMode="auto">
          <a:xfrm rot="16200000" flipH="1">
            <a:off x="9366308" y="6953896"/>
            <a:ext cx="252806"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A0B0416D-9380-2D44-B466-B7C1BD841693}"/>
              </a:ext>
            </a:extLst>
          </p:cNvPr>
          <p:cNvSpPr/>
          <p:nvPr/>
        </p:nvSpPr>
        <p:spPr>
          <a:xfrm rot="16200000" flipH="1">
            <a:off x="9428407" y="7126991"/>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6E8289A-BA2B-B74E-BF62-F816C00C197D}"/>
              </a:ext>
            </a:extLst>
          </p:cNvPr>
          <p:cNvSpPr/>
          <p:nvPr/>
        </p:nvSpPr>
        <p:spPr>
          <a:xfrm rot="16200000" flipH="1">
            <a:off x="9428407" y="6713453"/>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a:extLst>
              <a:ext uri="{FF2B5EF4-FFF2-40B4-BE49-F238E27FC236}">
                <a16:creationId xmlns:a16="http://schemas.microsoft.com/office/drawing/2014/main" id="{90CF6F3D-8745-C042-86E8-217A10B0A8F0}"/>
              </a:ext>
            </a:extLst>
          </p:cNvPr>
          <p:cNvSpPr/>
          <p:nvPr/>
        </p:nvSpPr>
        <p:spPr>
          <a:xfrm rot="16200000" flipH="1">
            <a:off x="14192843" y="7075029"/>
            <a:ext cx="238619" cy="238619"/>
          </a:xfrm>
          <a:prstGeom prst="arc">
            <a:avLst>
              <a:gd name="adj1" fmla="val 13550007"/>
              <a:gd name="adj2" fmla="val 8407218"/>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ine 7">
            <a:extLst>
              <a:ext uri="{FF2B5EF4-FFF2-40B4-BE49-F238E27FC236}">
                <a16:creationId xmlns:a16="http://schemas.microsoft.com/office/drawing/2014/main" id="{46FC07EC-EA67-1145-984F-B5D39324BCB4}"/>
              </a:ext>
            </a:extLst>
          </p:cNvPr>
          <p:cNvSpPr>
            <a:spLocks noChangeShapeType="1"/>
          </p:cNvSpPr>
          <p:nvPr/>
        </p:nvSpPr>
        <p:spPr bwMode="auto">
          <a:xfrm rot="16200000" flipH="1">
            <a:off x="14182707" y="6953896"/>
            <a:ext cx="252806"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Oval 42">
            <a:extLst>
              <a:ext uri="{FF2B5EF4-FFF2-40B4-BE49-F238E27FC236}">
                <a16:creationId xmlns:a16="http://schemas.microsoft.com/office/drawing/2014/main" id="{34C7F05D-462A-1644-B8AC-60F2577BC4EC}"/>
              </a:ext>
            </a:extLst>
          </p:cNvPr>
          <p:cNvSpPr/>
          <p:nvPr/>
        </p:nvSpPr>
        <p:spPr>
          <a:xfrm rot="16200000" flipH="1">
            <a:off x="14244806" y="7126991"/>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22ED906-35EB-DF4A-B5EA-1BDD7363CBC4}"/>
              </a:ext>
            </a:extLst>
          </p:cNvPr>
          <p:cNvSpPr/>
          <p:nvPr/>
        </p:nvSpPr>
        <p:spPr>
          <a:xfrm rot="16200000" flipH="1">
            <a:off x="14244806" y="6713453"/>
            <a:ext cx="134693" cy="134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204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2940</TotalTime>
  <Words>1029</Words>
  <Application>Microsoft Office PowerPoint</Application>
  <PresentationFormat>Custom</PresentationFormat>
  <Paragraphs>186</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Aileron Regular</vt:lpstr>
      <vt:lpstr>APPLE CHANCERY</vt:lpstr>
      <vt:lpstr>Aileron Regular Bold</vt:lpstr>
      <vt:lpstr>Georgia</vt:lpstr>
      <vt:lpstr>Arial</vt:lpstr>
      <vt:lpstr>Calibri Light</vt:lpstr>
      <vt:lpstr>Aileron Heavy Bold</vt:lpstr>
      <vt:lpstr>Calibri</vt:lpstr>
      <vt:lpstr>Aileron Heavy</vt:lpstr>
      <vt:lpstr>Aileron Regular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streaming v3</dc:title>
  <cp:lastModifiedBy>KULKARNI Devashish</cp:lastModifiedBy>
  <cp:revision>45</cp:revision>
  <dcterms:created xsi:type="dcterms:W3CDTF">2006-08-16T00:00:00Z</dcterms:created>
  <dcterms:modified xsi:type="dcterms:W3CDTF">2021-12-08T08:00:10Z</dcterms:modified>
  <dc:identifier>DAEvuZ9Tbjg</dc:identifier>
</cp:coreProperties>
</file>